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4"/>
  </p:sldMasterIdLst>
  <p:notesMasterIdLst>
    <p:notesMasterId r:id="rId16"/>
  </p:notesMasterIdLst>
  <p:handoutMasterIdLst>
    <p:handoutMasterId r:id="rId17"/>
  </p:handoutMasterIdLst>
  <p:sldIdLst>
    <p:sldId id="259" r:id="rId5"/>
    <p:sldId id="272" r:id="rId6"/>
    <p:sldId id="302" r:id="rId7"/>
    <p:sldId id="301" r:id="rId8"/>
    <p:sldId id="281" r:id="rId9"/>
    <p:sldId id="278" r:id="rId10"/>
    <p:sldId id="270" r:id="rId11"/>
    <p:sldId id="299" r:id="rId12"/>
    <p:sldId id="277" r:id="rId13"/>
    <p:sldId id="300" r:id="rId14"/>
    <p:sldId id="304" r:id="rId15"/>
  </p:sldIdLst>
  <p:sldSz cx="9144000" cy="6858000" type="screen4x3"/>
  <p:notesSz cx="9918700" cy="6819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emming Christensen" initials="FC" lastIdx="1" clrIdx="0">
    <p:extLst>
      <p:ext uri="{19B8F6BF-5375-455C-9EA6-DF929625EA0E}">
        <p15:presenceInfo xmlns:p15="http://schemas.microsoft.com/office/powerpoint/2012/main" userId="S-1-5-21-2909445803-2837002266-3752650755-11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EC6BE9-44C2-4AA7-98EF-CA334EB0BFCD}" v="23" dt="2021-03-09T17:46:30.3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1" d="100"/>
          <a:sy n="161" d="100"/>
        </p:scale>
        <p:origin x="180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4298399" cy="34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30" tIns="46666" rIns="93330" bIns="46666" numCol="1" anchor="t" anchorCtr="0" compatLnSpc="1">
            <a:prstTxWarp prst="textNoShape">
              <a:avLst/>
            </a:prstTxWarp>
          </a:bodyPr>
          <a:lstStyle>
            <a:lvl1pPr defTabSz="933479">
              <a:defRPr sz="1300"/>
            </a:lvl1pPr>
          </a:lstStyle>
          <a:p>
            <a:endParaRPr lang="en-GB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8087" y="2"/>
            <a:ext cx="4298399" cy="34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30" tIns="46666" rIns="93330" bIns="46666" numCol="1" anchor="t" anchorCtr="0" compatLnSpc="1">
            <a:prstTxWarp prst="textNoShape">
              <a:avLst/>
            </a:prstTxWarp>
          </a:bodyPr>
          <a:lstStyle>
            <a:lvl1pPr algn="r" defTabSz="933479">
              <a:defRPr sz="1300"/>
            </a:lvl1pPr>
          </a:lstStyle>
          <a:p>
            <a:endParaRPr lang="en-GB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78219"/>
            <a:ext cx="4298399" cy="34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30" tIns="46666" rIns="93330" bIns="46666" numCol="1" anchor="b" anchorCtr="0" compatLnSpc="1">
            <a:prstTxWarp prst="textNoShape">
              <a:avLst/>
            </a:prstTxWarp>
          </a:bodyPr>
          <a:lstStyle>
            <a:lvl1pPr defTabSz="933479">
              <a:defRPr sz="1300"/>
            </a:lvl1pPr>
          </a:lstStyle>
          <a:p>
            <a:endParaRPr lang="en-GB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8087" y="6478219"/>
            <a:ext cx="4298399" cy="34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30" tIns="46666" rIns="93330" bIns="46666" numCol="1" anchor="b" anchorCtr="0" compatLnSpc="1">
            <a:prstTxWarp prst="textNoShape">
              <a:avLst/>
            </a:prstTxWarp>
          </a:bodyPr>
          <a:lstStyle>
            <a:lvl1pPr algn="r" defTabSz="933479">
              <a:defRPr sz="1300"/>
            </a:lvl1pPr>
          </a:lstStyle>
          <a:p>
            <a:fld id="{61043F98-9211-4709-84A7-EEEC7A3C222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66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4298399" cy="34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30" tIns="46666" rIns="93330" bIns="46666" numCol="1" anchor="t" anchorCtr="0" compatLnSpc="1">
            <a:prstTxWarp prst="textNoShape">
              <a:avLst/>
            </a:prstTxWarp>
          </a:bodyPr>
          <a:lstStyle>
            <a:lvl1pPr defTabSz="933479">
              <a:defRPr sz="1300"/>
            </a:lvl1pPr>
          </a:lstStyle>
          <a:p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8087" y="2"/>
            <a:ext cx="4298399" cy="34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30" tIns="46666" rIns="93330" bIns="46666" numCol="1" anchor="t" anchorCtr="0" compatLnSpc="1">
            <a:prstTxWarp prst="textNoShape">
              <a:avLst/>
            </a:prstTxWarp>
          </a:bodyPr>
          <a:lstStyle>
            <a:lvl1pPr algn="r" defTabSz="933479">
              <a:defRPr sz="1300"/>
            </a:lvl1pPr>
          </a:lstStyle>
          <a:p>
            <a:endParaRPr lang="en-GB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4375" y="512763"/>
            <a:ext cx="3409950" cy="2557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1429" y="3240168"/>
            <a:ext cx="7935850" cy="306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30" tIns="46666" rIns="93330" bIns="46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78219"/>
            <a:ext cx="4298399" cy="34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30" tIns="46666" rIns="93330" bIns="46666" numCol="1" anchor="b" anchorCtr="0" compatLnSpc="1">
            <a:prstTxWarp prst="textNoShape">
              <a:avLst/>
            </a:prstTxWarp>
          </a:bodyPr>
          <a:lstStyle>
            <a:lvl1pPr defTabSz="933479">
              <a:defRPr sz="1300"/>
            </a:lvl1pPr>
          </a:lstStyle>
          <a:p>
            <a:endParaRPr lang="en-GB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8087" y="6478219"/>
            <a:ext cx="4298399" cy="34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30" tIns="46666" rIns="93330" bIns="46666" numCol="1" anchor="b" anchorCtr="0" compatLnSpc="1">
            <a:prstTxWarp prst="textNoShape">
              <a:avLst/>
            </a:prstTxWarp>
          </a:bodyPr>
          <a:lstStyle>
            <a:lvl1pPr algn="r" defTabSz="933479">
              <a:defRPr sz="1300"/>
            </a:lvl1pPr>
          </a:lstStyle>
          <a:p>
            <a:fld id="{521561E7-0540-4BB2-A0E2-4580130DCA3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619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561E7-0540-4BB2-A0E2-4580130DCA37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436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561E7-0540-4BB2-A0E2-4580130DCA37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003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561E7-0540-4BB2-A0E2-4580130DCA37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827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478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9092" indent="-288113" defTabSz="97478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2448" indent="-230490" defTabSz="97478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3427" indent="-230490" defTabSz="97478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4405" indent="-230490" defTabSz="97478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5385" indent="-230490" defTabSz="9747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6365" indent="-230490" defTabSz="9747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7343" indent="-230490" defTabSz="9747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18323" indent="-230490" defTabSz="9747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C0E80E-0B68-406A-979E-FDE40CAFBB34}" type="slidenum">
              <a:rPr lang="en-GB" altLang="en-US"/>
              <a:pPr eaLnBrk="1" hangingPunct="1"/>
              <a:t>2</a:t>
            </a:fld>
            <a:endParaRPr lang="en-GB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21038" y="506413"/>
            <a:ext cx="3376612" cy="2532062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Flemming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7904909-8F29-4B80-A54D-EB90677770D2}" type="datetime1">
              <a:rPr lang="en-GB" smtClean="0"/>
              <a:t>09/03/2021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474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Flemming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561E7-0540-4BB2-A0E2-4580130DCA3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700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Flemming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561E7-0540-4BB2-A0E2-4580130DCA3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219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561E7-0540-4BB2-A0E2-4580130DCA3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082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561E7-0540-4BB2-A0E2-4580130DCA3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617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561E7-0540-4BB2-A0E2-4580130DCA37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28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561E7-0540-4BB2-A0E2-4580130DCA3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440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561E7-0540-4BB2-A0E2-4580130DCA37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659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1125-612C-4CED-AFDB-1C1E746C58E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670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F94F3-3D7C-4F38-9A5A-2324910EE2A9}" type="datetime5">
              <a:rPr lang="en-GB" sz="127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9-Mar-21</a:t>
            </a:fld>
            <a:endParaRPr lang="en-GB" sz="1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/>
          <a:lstStyle/>
          <a:p>
            <a:pPr algn="ctr"/>
            <a:endParaRPr lang="en-GB" sz="1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B043C-E8C4-4471-9512-8F1702D4EB6E}" type="slidenum">
              <a:rPr lang="en-GB" sz="127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GB" sz="1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273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6A7E-0D60-48A7-AE62-1AA543A8BA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773965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6A7E-0D60-48A7-AE62-1AA543A8BA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35893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6A7E-0D60-48A7-AE62-1AA543A8BA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432052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6A7E-0D60-48A7-AE62-1AA543A8BA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14429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E008-0AB3-4558-AF1B-381A890110A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596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83BA-D3D4-49AF-988A-B7F9056F0A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361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A52C-5278-438C-A2A2-F5331341799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868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888AE-DBEB-442D-90FC-1864A9B3AE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373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4669-7D8B-4F87-BDEF-0B8148A8B6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227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6D5E5-EFA5-4917-95FE-2DC1D597DD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68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C534-87D4-4BD9-BC23-6EA1E9AF86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47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F079-B89C-4593-B13D-0426C55D0D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952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57A5-98D4-4845-AC44-E3C463AE89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35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6A7E-0D60-48A7-AE62-1AA543A8BA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49969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3/9/2021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F176A7E-0D60-48A7-AE62-1AA543A8BA6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E835DC-E012-4F4A-87E7-620CA7265E9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2367"/>
            <a:ext cx="1126995" cy="112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370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lemming.C@sundance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onZqpUCNN2Q?feature=oembed" TargetMode="External"/><Relationship Id="rId5" Type="http://schemas.openxmlformats.org/officeDocument/2006/relationships/hyperlink" Target="http://bit.ly/VCS1_NDVI" TargetMode="Externa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XoYP2-NO1I0?feature=oembed" TargetMode="Externa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xilinx.com/alliance/memberlocator/1-8dv3-20.html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hyperlink" Target="https://www.sundance.com/about-sundance/iso9001-2015/" TargetMode="Externa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VCS_1_HomePage" TargetMode="External"/><Relationship Id="rId3" Type="http://schemas.openxmlformats.org/officeDocument/2006/relationships/image" Target="../media/image10.gif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xilinx.com/alliance/memberlocator/1-8dv3-20.html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hyperlink" Target="http://bit.ly/Xilinx-Vitis-AI" TargetMode="External"/><Relationship Id="rId10" Type="http://schemas.openxmlformats.org/officeDocument/2006/relationships/image" Target="../media/image18.png"/><Relationship Id="rId4" Type="http://schemas.openxmlformats.org/officeDocument/2006/relationships/hyperlink" Target="https://bit.ly/Tulipp_Zynq_Book" TargetMode="Externa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-m22MWSb68w?feature=oembed" TargetMode="Externa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Z1_2H4vnYsw?feature=oembed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bit.ly/Tullip_Use_Case_UA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4OP3E_dkFoE?start=1&amp;feature=oembed" TargetMode="External"/><Relationship Id="rId5" Type="http://schemas.openxmlformats.org/officeDocument/2006/relationships/hyperlink" Target="http://bit.ly/VCS1_VineScout" TargetMode="Externa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WjUVeiuJlKw?feature=oembed" TargetMode="Externa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WqE9EyK46-E?feature=oembed" TargetMode="External"/><Relationship Id="rId5" Type="http://schemas.openxmlformats.org/officeDocument/2006/relationships/hyperlink" Target="http://bit.ly/VCS1_NDVI" TargetMode="Externa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0" y="836712"/>
            <a:ext cx="9144000" cy="1144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GB" sz="3991" spc="-1" dirty="0">
                <a:uFill>
                  <a:solidFill>
                    <a:srgbClr val="FFFFFF"/>
                  </a:solidFill>
                </a:uFill>
                <a:latin typeface="Arial"/>
              </a:rPr>
              <a:t>“Eagle-Eye”</a:t>
            </a:r>
          </a:p>
          <a:p>
            <a:pPr algn="ctr"/>
            <a:r>
              <a:rPr lang="en-GB" sz="3991" spc="-1" dirty="0">
                <a:uFill>
                  <a:solidFill>
                    <a:srgbClr val="FFFFFF"/>
                  </a:solidFill>
                </a:uFill>
                <a:latin typeface="Arial"/>
              </a:rPr>
              <a:t>AgriTech - Perception Blade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BEB037-6DC6-4ED1-B284-53F36DAAA4A2}"/>
              </a:ext>
            </a:extLst>
          </p:cNvPr>
          <p:cNvSpPr txBox="1"/>
          <p:nvPr/>
        </p:nvSpPr>
        <p:spPr>
          <a:xfrm>
            <a:off x="16444" y="54356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Flemming CHRISTENSEN (</a:t>
            </a:r>
            <a:r>
              <a:rPr 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Flemming.C@sundance.com</a:t>
            </a:r>
            <a:r>
              <a:rPr lang="en-US" dirty="0"/>
              <a:t>) – Managing Director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A8900D-4B52-4BFC-8850-7C4734DD1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070" y="2146954"/>
            <a:ext cx="5784304" cy="31542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82AD9A4-E37A-45C0-B569-36992CF6FFEE}"/>
              </a:ext>
            </a:extLst>
          </p:cNvPr>
          <p:cNvSpPr/>
          <p:nvPr/>
        </p:nvSpPr>
        <p:spPr>
          <a:xfrm rot="16200000">
            <a:off x="7844524" y="5666607"/>
            <a:ext cx="218272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00" dirty="0"/>
              <a:t>Photo by Fede </a:t>
            </a:r>
            <a:r>
              <a:rPr lang="en-GB" sz="700" dirty="0" err="1"/>
              <a:t>Roveda</a:t>
            </a:r>
            <a:r>
              <a:rPr lang="en-GB" sz="700"/>
              <a:t> from </a:t>
            </a:r>
            <a:r>
              <a:rPr lang="en-GB" sz="700" err="1"/>
              <a:t>Pexels</a:t>
            </a:r>
            <a:endParaRPr lang="en-GB" sz="70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B5B6AD0F-EBC9-445E-B0B3-33B03AA1F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6512" y="6295010"/>
            <a:ext cx="9144000" cy="562990"/>
          </a:xfrm>
        </p:spPr>
        <p:txBody>
          <a:bodyPr/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DomCasual BT" panose="03060902030302020204" pitchFamily="66" charset="0"/>
              </a:rPr>
              <a:t>www.SUNDANCE.com</a:t>
            </a:r>
            <a:endParaRPr lang="en-GB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60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760217AA-28F3-4930-ACAA-57E63CEE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B043C-E8C4-4471-9512-8F1702D4EB6E}" type="slidenum">
              <a:rPr lang="en-GB" sz="127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</a:t>
            </a:fld>
            <a:endParaRPr lang="en-GB" sz="127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6" name="Online Media 5" title="Almond tree trunks detection">
            <a:hlinkClick r:id="" action="ppaction://media"/>
            <a:extLst>
              <a:ext uri="{FF2B5EF4-FFF2-40B4-BE49-F238E27FC236}">
                <a16:creationId xmlns:a16="http://schemas.microsoft.com/office/drawing/2014/main" id="{E3BF2A54-7FC1-49F1-B574-998CB372B97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2508" y="1340768"/>
            <a:ext cx="8028825" cy="4516215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ECA47E2E-4B24-4E02-81F8-DC0A25E8072E}"/>
              </a:ext>
            </a:extLst>
          </p:cNvPr>
          <p:cNvSpPr txBox="1">
            <a:spLocks/>
          </p:cNvSpPr>
          <p:nvPr/>
        </p:nvSpPr>
        <p:spPr>
          <a:xfrm>
            <a:off x="2972000" y="721160"/>
            <a:ext cx="3199999" cy="365125"/>
          </a:xfrm>
          <a:prstGeom prst="rect">
            <a:avLst/>
          </a:prstGeom>
          <a:effectLst/>
        </p:spPr>
        <p:txBody>
          <a:bodyPr vert="horz" lIns="82944" tIns="41472" rIns="82944" bIns="41472" rtlCol="0" anchor="ctr">
            <a:normAutofit/>
          </a:bodyPr>
          <a:lstStyle>
            <a:lvl1pPr algn="l" defTabSz="503972" rtl="0" eaLnBrk="1" latinLnBrk="0" hangingPunct="1">
              <a:spcBef>
                <a:spcPct val="0"/>
              </a:spcBef>
              <a:buNone/>
              <a:defRPr sz="3527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1500">
                <a:hlinkClick r:id="rId5"/>
              </a:rPr>
              <a:t>http://bit.ly/VCS1_NDVI</a:t>
            </a:r>
            <a:r>
              <a:rPr lang="en-GB" sz="1500"/>
              <a:t> 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34D34AF3-219C-4AA4-83D2-391B982FA69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effectLst/>
        </p:spPr>
        <p:txBody>
          <a:bodyPr vert="horz" lIns="82944" tIns="41472" rIns="82944" bIns="41472" rtlCol="0" anchor="ctr">
            <a:normAutofit/>
          </a:bodyPr>
          <a:lstStyle>
            <a:lvl1pPr algn="l" defTabSz="503972" rtl="0" eaLnBrk="1" latinLnBrk="0" hangingPunct="1">
              <a:spcBef>
                <a:spcPct val="0"/>
              </a:spcBef>
              <a:buNone/>
              <a:defRPr sz="3527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200"/>
              <a:t>“Eagle-eye”</a:t>
            </a:r>
            <a:r>
              <a:rPr lang="en-GB" sz="3199"/>
              <a:t> demo Applications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E2C15770-7D38-4718-A8D2-F2B1C8248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6512" y="6295010"/>
            <a:ext cx="9144000" cy="562990"/>
          </a:xfrm>
        </p:spPr>
        <p:txBody>
          <a:bodyPr/>
          <a:lstStyle/>
          <a:p>
            <a:pPr algn="ctr"/>
            <a:r>
              <a:rPr lang="en-GB" sz="3200" b="1">
                <a:solidFill>
                  <a:srgbClr val="FF0000"/>
                </a:solidFill>
                <a:latin typeface="DomCasual BT" panose="03060902030302020204" pitchFamily="66" charset="0"/>
              </a:rPr>
              <a:t>www.SUNDANCE.com</a:t>
            </a:r>
            <a:endParaRPr lang="en-GB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8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760217AA-28F3-4930-ACAA-57E63CEE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B043C-E8C4-4471-9512-8F1702D4EB6E}" type="slidenum">
              <a:rPr lang="en-GB" sz="127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11</a:t>
            </a:fld>
            <a:endParaRPr lang="en-GB" sz="127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ECA47E2E-4B24-4E02-81F8-DC0A25E8072E}"/>
              </a:ext>
            </a:extLst>
          </p:cNvPr>
          <p:cNvSpPr txBox="1">
            <a:spLocks/>
          </p:cNvSpPr>
          <p:nvPr/>
        </p:nvSpPr>
        <p:spPr>
          <a:xfrm>
            <a:off x="0" y="721160"/>
            <a:ext cx="9144000" cy="365125"/>
          </a:xfrm>
          <a:prstGeom prst="rect">
            <a:avLst/>
          </a:prstGeom>
          <a:effectLst/>
        </p:spPr>
        <p:txBody>
          <a:bodyPr vert="horz" lIns="82944" tIns="41472" rIns="82944" bIns="41472" rtlCol="0" anchor="ctr">
            <a:normAutofit/>
          </a:bodyPr>
          <a:lstStyle>
            <a:lvl1pPr algn="l" defTabSz="503972" rtl="0" eaLnBrk="1" latinLnBrk="0" hangingPunct="1">
              <a:spcBef>
                <a:spcPct val="0"/>
              </a:spcBef>
              <a:buNone/>
              <a:defRPr sz="3527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1800" dirty="0"/>
              <a:t>http://bit.ly/VCS1_Strawberry_Detection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34D34AF3-219C-4AA4-83D2-391B982FA69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effectLst/>
        </p:spPr>
        <p:txBody>
          <a:bodyPr vert="horz" lIns="82944" tIns="41472" rIns="82944" bIns="41472" rtlCol="0" anchor="ctr">
            <a:normAutofit/>
          </a:bodyPr>
          <a:lstStyle>
            <a:lvl1pPr algn="l" defTabSz="503972" rtl="0" eaLnBrk="1" latinLnBrk="0" hangingPunct="1">
              <a:spcBef>
                <a:spcPct val="0"/>
              </a:spcBef>
              <a:buNone/>
              <a:defRPr sz="3527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200"/>
              <a:t>“Eagle-eye”</a:t>
            </a:r>
            <a:r>
              <a:rPr lang="en-GB" sz="3199"/>
              <a:t> demo Applications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E2C15770-7D38-4718-A8D2-F2B1C8248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6512" y="6295010"/>
            <a:ext cx="9144000" cy="562990"/>
          </a:xfrm>
        </p:spPr>
        <p:txBody>
          <a:bodyPr/>
          <a:lstStyle/>
          <a:p>
            <a:pPr algn="ctr"/>
            <a:r>
              <a:rPr lang="en-GB" sz="3200" b="1">
                <a:solidFill>
                  <a:srgbClr val="FF0000"/>
                </a:solidFill>
                <a:latin typeface="DomCasual BT" panose="03060902030302020204" pitchFamily="66" charset="0"/>
              </a:rPr>
              <a:t>www.SUNDANCE.com</a:t>
            </a:r>
            <a:endParaRPr lang="en-GB" sz="1800">
              <a:solidFill>
                <a:srgbClr val="FF0000"/>
              </a:solidFill>
            </a:endParaRPr>
          </a:p>
        </p:txBody>
      </p:sp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701BAD8D-323D-4B51-866A-AAD3BE7E620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94944" y="1320165"/>
            <a:ext cx="7443216" cy="436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8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rmAutofit/>
          </a:bodyPr>
          <a:lstStyle/>
          <a:p>
            <a:r>
              <a:rPr lang="en-GB"/>
              <a:t>The Business</a:t>
            </a:r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323528" y="1456062"/>
            <a:ext cx="842493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2550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fi-FI" altLang="en-US" sz="1600" b="1" dirty="0"/>
              <a:t>Established in 1989 by Flemming CHRISTENSEN 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fi-FI" altLang="en-US" sz="1400" dirty="0"/>
              <a:t>Employee Owned and a </a:t>
            </a:r>
            <a:r>
              <a:rPr lang="fi-FI" altLang="en-US" sz="1400" i="1" dirty="0"/>
              <a:t>’Life-Style’ </a:t>
            </a:r>
            <a:r>
              <a:rPr lang="fi-FI" altLang="en-US" sz="1400" dirty="0"/>
              <a:t>company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fi-FI" altLang="en-US" sz="1400" dirty="0"/>
              <a:t>10x people with 300+ years experince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fi-FI" altLang="en-US" sz="1400" dirty="0"/>
              <a:t>5x with accredited </a:t>
            </a:r>
            <a:r>
              <a:rPr lang="fi-FI" altLang="en-US" sz="1400" dirty="0">
                <a:hlinkClick r:id="rId3"/>
              </a:rPr>
              <a:t>Xilinx FPGA training</a:t>
            </a:r>
            <a:endParaRPr lang="fi-FI" altLang="en-US" sz="1400" dirty="0"/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fi-FI" altLang="en-US" sz="1400" dirty="0"/>
              <a:t>Always designed and built our own products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fi-FI" altLang="en-US" sz="1400" dirty="0">
                <a:hlinkClick r:id="rId4"/>
              </a:rPr>
              <a:t>BSI - ISO9001-2015 </a:t>
            </a:r>
            <a:r>
              <a:rPr lang="fi-FI" altLang="en-US" sz="1400" dirty="0"/>
              <a:t>certified, since 2003</a:t>
            </a:r>
            <a:br>
              <a:rPr lang="fi-FI" altLang="en-US" sz="1400" dirty="0"/>
            </a:br>
            <a:endParaRPr lang="fi-FI" altLang="en-US" sz="1400" dirty="0"/>
          </a:p>
          <a:p>
            <a:pPr eaLnBrk="1" hangingPunct="1">
              <a:spcBef>
                <a:spcPct val="20000"/>
              </a:spcBef>
            </a:pPr>
            <a:r>
              <a:rPr lang="fi-FI" altLang="en-US" sz="1600" b="1" dirty="0"/>
              <a:t>Techology Focus</a:t>
            </a:r>
          </a:p>
          <a:p>
            <a:pPr marL="711200" lvl="1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i-FI" altLang="en-US" sz="1400" dirty="0"/>
              <a:t>Edge-AI Acceleration,Vision, Sensor &amp; Robotics = AgriTech</a:t>
            </a:r>
          </a:p>
          <a:p>
            <a:pPr marL="539750" lvl="1" indent="0" eaLnBrk="1" hangingPunct="1">
              <a:spcBef>
                <a:spcPct val="20000"/>
              </a:spcBef>
            </a:pPr>
            <a:endParaRPr lang="fi-FI" altLang="en-US" sz="1400" dirty="0"/>
          </a:p>
        </p:txBody>
      </p:sp>
      <p:pic>
        <p:nvPicPr>
          <p:cNvPr id="8206" name="Picture 14" descr="C:\Users\flemmingc\Desktop\Sundance House\Sundance House @ night - sma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367" y="1841460"/>
            <a:ext cx="2628764" cy="175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FlemmingC.SUNDANCE\Desktop\Sundance House\Sundance_Factory_Inside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341" y="4224253"/>
            <a:ext cx="192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C:\Users\FlemmingC.SUNDANCE\Desktop\Sundance House\Sundance_Factory_Inside_2.jpg">
            <a:extLst>
              <a:ext uri="{FF2B5EF4-FFF2-40B4-BE49-F238E27FC236}">
                <a16:creationId xmlns:a16="http://schemas.microsoft.com/office/drawing/2014/main" id="{036502D6-190E-4E95-A52E-0598B1C92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313" y="4224173"/>
            <a:ext cx="192021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412EB8-7430-4EAE-A8AD-A2AD85F57B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4129" y="4224253"/>
            <a:ext cx="1914591" cy="1440000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6A92075-41F9-4113-AC10-06786307921A}"/>
              </a:ext>
            </a:extLst>
          </p:cNvPr>
          <p:cNvSpPr txBox="1">
            <a:spLocks/>
          </p:cNvSpPr>
          <p:nvPr/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28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CB043C-E8C4-4471-9512-8F1702D4EB6E}" type="slidenum">
              <a:rPr lang="en-GB" sz="127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/>
              <a:t>2</a:t>
            </a:fld>
            <a:endParaRPr lang="en-GB" sz="127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2DD710-C425-4271-BD5B-4B55C3BACC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310" y="489209"/>
            <a:ext cx="1222114" cy="12221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F592E0-0825-445C-97D1-DAD6CB41E4A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53550"/>
            <a:ext cx="1473448" cy="565268"/>
          </a:xfrm>
          <a:prstGeom prst="rect">
            <a:avLst/>
          </a:prstGeom>
        </p:spPr>
      </p:pic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41C9C098-B6F8-4D40-8EE3-AFCA8091E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6512" y="6295010"/>
            <a:ext cx="9144000" cy="562990"/>
          </a:xfrm>
        </p:spPr>
        <p:txBody>
          <a:bodyPr/>
          <a:lstStyle/>
          <a:p>
            <a:pPr algn="ctr"/>
            <a:r>
              <a:rPr lang="en-GB" sz="3200" b="1">
                <a:solidFill>
                  <a:srgbClr val="FF0000"/>
                </a:solidFill>
                <a:latin typeface="DomCasual BT" panose="03060902030302020204" pitchFamily="66" charset="0"/>
              </a:rPr>
              <a:t>www.SUNDANCE.com</a:t>
            </a:r>
            <a:endParaRPr lang="en-GB" sz="1800">
              <a:solidFill>
                <a:srgbClr val="FF0000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C30C5AF-E52B-4CC7-9B88-BA7BDCCC5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9656"/>
            <a:ext cx="1305868" cy="81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859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CC6474-6D1A-4EB4-B770-7EC511CFF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161" y="720001"/>
            <a:ext cx="4367891" cy="4080599"/>
          </a:xfrm>
        </p:spPr>
        <p:txBody>
          <a:bodyPr>
            <a:normAutofit/>
          </a:bodyPr>
          <a:lstStyle/>
          <a:p>
            <a:pPr marL="311045" indent="-311045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Cloud-less Computing </a:t>
            </a:r>
          </a:p>
          <a:p>
            <a:pPr marL="1225445" lvl="2" indent="-311045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Also called: Edge-AI</a:t>
            </a:r>
          </a:p>
          <a:p>
            <a:pPr marL="768245" lvl="1" indent="-311045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Used in Mining Systems</a:t>
            </a:r>
          </a:p>
          <a:p>
            <a:pPr marL="1225445" lvl="2" indent="-311045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(Monitoring of people)</a:t>
            </a:r>
          </a:p>
          <a:p>
            <a:pPr marL="768245" lvl="1" indent="-311045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Used in AgriTech</a:t>
            </a:r>
          </a:p>
          <a:p>
            <a:pPr marL="1225445" lvl="2" indent="-311045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(Precision spraying)</a:t>
            </a:r>
          </a:p>
          <a:p>
            <a:pPr marL="768245" lvl="1" indent="-311045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Thermal and 3D imaging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63E7D-5800-4FC0-A3FE-A79B1F02B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37838" y="5578478"/>
            <a:ext cx="856907" cy="669925"/>
          </a:xfrm>
        </p:spPr>
        <p:txBody>
          <a:bodyPr/>
          <a:lstStyle/>
          <a:p>
            <a:pPr algn="r"/>
            <a:fld id="{D4CB043C-E8C4-4471-9512-8F1702D4EB6E}" type="slidenum">
              <a:rPr lang="en-GB" sz="127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</a:t>
            </a:fld>
            <a:endParaRPr lang="en-GB" sz="127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6849257A-099C-4376-B5C2-53E94F4F7522}"/>
              </a:ext>
            </a:extLst>
          </p:cNvPr>
          <p:cNvSpPr/>
          <p:nvPr/>
        </p:nvSpPr>
        <p:spPr>
          <a:xfrm rot="16200000">
            <a:off x="4882388" y="4294627"/>
            <a:ext cx="513153" cy="3634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47A85C9D-73D7-47E7-B466-E8ECCB1FB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rmAutofit/>
          </a:bodyPr>
          <a:lstStyle/>
          <a:p>
            <a:r>
              <a:rPr lang="en-GB" sz="3200"/>
              <a:t> “Eagle-eye” camera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E61D08FA-8834-4725-B25F-941248CF41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BF219C8C-6554-4CA6-BD07-A51E97C550D8}"/>
              </a:ext>
            </a:extLst>
          </p:cNvPr>
          <p:cNvSpPr/>
          <p:nvPr/>
        </p:nvSpPr>
        <p:spPr>
          <a:xfrm rot="16200000">
            <a:off x="6363359" y="4287294"/>
            <a:ext cx="513153" cy="3634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31E795B9-5009-4C22-94E3-9333D791BAD9}"/>
              </a:ext>
            </a:extLst>
          </p:cNvPr>
          <p:cNvSpPr/>
          <p:nvPr/>
        </p:nvSpPr>
        <p:spPr>
          <a:xfrm rot="16200000">
            <a:off x="7796511" y="4279870"/>
            <a:ext cx="513153" cy="3634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4" descr="Facial recognition">
            <a:extLst>
              <a:ext uri="{FF2B5EF4-FFF2-40B4-BE49-F238E27FC236}">
                <a16:creationId xmlns:a16="http://schemas.microsoft.com/office/drawing/2014/main" id="{5F6E2CDD-E8A8-414B-B8EB-E91F61732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703" y="4726882"/>
            <a:ext cx="871956" cy="890578"/>
          </a:xfrm>
          <a:prstGeom prst="rect">
            <a:avLst/>
          </a:prstGeom>
        </p:spPr>
      </p:pic>
      <p:pic>
        <p:nvPicPr>
          <p:cNvPr id="5" name="Picture 5" descr="High Accuracy">
            <a:extLst>
              <a:ext uri="{FF2B5EF4-FFF2-40B4-BE49-F238E27FC236}">
                <a16:creationId xmlns:a16="http://schemas.microsoft.com/office/drawing/2014/main" id="{3B74D69E-8698-4A53-A38B-A8012E7B1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905" y="4726882"/>
            <a:ext cx="871956" cy="890579"/>
          </a:xfrm>
          <a:prstGeom prst="rect">
            <a:avLst/>
          </a:prstGeom>
        </p:spPr>
      </p:pic>
      <p:pic>
        <p:nvPicPr>
          <p:cNvPr id="6" name="Picture 9" descr="Multi person detection">
            <a:extLst>
              <a:ext uri="{FF2B5EF4-FFF2-40B4-BE49-F238E27FC236}">
                <a16:creationId xmlns:a16="http://schemas.microsoft.com/office/drawing/2014/main" id="{80B07716-6D7F-49AF-A819-AC49C139BB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5547" y="4722226"/>
            <a:ext cx="909202" cy="8905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5D7F8A-B9DE-4941-8A40-6AEA7C840619}"/>
              </a:ext>
            </a:extLst>
          </p:cNvPr>
          <p:cNvSpPr txBox="1"/>
          <p:nvPr/>
        </p:nvSpPr>
        <p:spPr>
          <a:xfrm>
            <a:off x="4527305" y="5551154"/>
            <a:ext cx="118816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/>
              <a:t>Facial recognition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3E21F8-A7C7-4DF3-BE9E-4A423AA4A5D4}"/>
              </a:ext>
            </a:extLst>
          </p:cNvPr>
          <p:cNvSpPr txBox="1"/>
          <p:nvPr/>
        </p:nvSpPr>
        <p:spPr>
          <a:xfrm>
            <a:off x="5989227" y="5560464"/>
            <a:ext cx="118816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/>
              <a:t>High</a:t>
            </a:r>
          </a:p>
          <a:p>
            <a:pPr algn="ctr"/>
            <a:r>
              <a:rPr lang="en-US" sz="1000"/>
              <a:t>accuracy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75A4E6-61D3-465F-9AF2-84A7D3F0FBC4}"/>
              </a:ext>
            </a:extLst>
          </p:cNvPr>
          <p:cNvSpPr txBox="1"/>
          <p:nvPr/>
        </p:nvSpPr>
        <p:spPr>
          <a:xfrm>
            <a:off x="7483740" y="5560464"/>
            <a:ext cx="118816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/>
              <a:t>Multi-person</a:t>
            </a:r>
          </a:p>
          <a:p>
            <a:pPr algn="ctr"/>
            <a:r>
              <a:rPr lang="en-US" sz="1000"/>
              <a:t>Detection</a:t>
            </a:r>
          </a:p>
        </p:txBody>
      </p:sp>
      <p:pic>
        <p:nvPicPr>
          <p:cNvPr id="7" name="Picture 7" descr="A close up of electronics&#10;&#10;Description automatically generated">
            <a:extLst>
              <a:ext uri="{FF2B5EF4-FFF2-40B4-BE49-F238E27FC236}">
                <a16:creationId xmlns:a16="http://schemas.microsoft.com/office/drawing/2014/main" id="{A36BF3D4-F5FF-4446-BC40-6CBB2EAD5A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053" y="1164125"/>
            <a:ext cx="3902765" cy="2928446"/>
          </a:xfrm>
          <a:prstGeom prst="rect">
            <a:avLst/>
          </a:prstGeom>
        </p:spPr>
      </p:pic>
      <p:sp>
        <p:nvSpPr>
          <p:cNvPr id="16" name="Footer Placeholder 8">
            <a:extLst>
              <a:ext uri="{FF2B5EF4-FFF2-40B4-BE49-F238E27FC236}">
                <a16:creationId xmlns:a16="http://schemas.microsoft.com/office/drawing/2014/main" id="{CCFC7592-90F8-4CF6-82BF-7BB2D22E1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6512" y="6295010"/>
            <a:ext cx="9144000" cy="562990"/>
          </a:xfrm>
        </p:spPr>
        <p:txBody>
          <a:bodyPr/>
          <a:lstStyle/>
          <a:p>
            <a:pPr algn="ctr"/>
            <a:r>
              <a:rPr lang="en-GB" sz="3200" b="1">
                <a:solidFill>
                  <a:srgbClr val="FF0000"/>
                </a:solidFill>
                <a:latin typeface="DomCasual BT" panose="03060902030302020204" pitchFamily="66" charset="0"/>
              </a:rPr>
              <a:t>www.SUNDANCE.com</a:t>
            </a:r>
            <a:endParaRPr lang="en-GB" sz="1800">
              <a:solidFill>
                <a:srgbClr val="FF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EDB783-B95F-413A-A37B-E1B639419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470" y="4526926"/>
            <a:ext cx="1824328" cy="12162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93F6DF0-E0AA-4AA7-9D33-89322D7286B7}"/>
              </a:ext>
            </a:extLst>
          </p:cNvPr>
          <p:cNvSpPr txBox="1"/>
          <p:nvPr/>
        </p:nvSpPr>
        <p:spPr>
          <a:xfrm>
            <a:off x="611845" y="5789752"/>
            <a:ext cx="36091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http://bit.ly/VCS_1_HomePage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0605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0B6598C-4B44-4C0C-ABEF-C44393D89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48" y="1106201"/>
            <a:ext cx="6944977" cy="4629986"/>
          </a:xfrm>
          <a:prstGeom prst="rect">
            <a:avLst/>
          </a:prstGeom>
          <a:noFill/>
        </p:spPr>
      </p:pic>
      <p:sp>
        <p:nvSpPr>
          <p:cNvPr id="14" name="Slide Number Placeholder 9">
            <a:extLst>
              <a:ext uri="{FF2B5EF4-FFF2-40B4-BE49-F238E27FC236}">
                <a16:creationId xmlns:a16="http://schemas.microsoft.com/office/drawing/2014/main" id="{5AA1D0E8-4E51-42B6-966A-51905CD10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B043C-E8C4-4471-9512-8F1702D4EB6E}" type="slidenum">
              <a:rPr lang="en-GB" sz="127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fld>
            <a:endParaRPr lang="en-GB" sz="127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7B5D1CC-3073-4D6E-BA2D-E83F182D9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6512" y="6295010"/>
            <a:ext cx="9144000" cy="562990"/>
          </a:xfrm>
        </p:spPr>
        <p:txBody>
          <a:bodyPr/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DomCasual BT" panose="03060902030302020204" pitchFamily="66" charset="0"/>
              </a:rPr>
              <a:t>www.SUNDANCE.com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D3A9F126-ECB8-438E-8DC7-B99DB1C50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028384" cy="720000"/>
          </a:xfrm>
        </p:spPr>
        <p:txBody>
          <a:bodyPr>
            <a:normAutofit/>
          </a:bodyPr>
          <a:lstStyle/>
          <a:p>
            <a:r>
              <a:rPr lang="en-GB" dirty="0"/>
              <a:t>Edge-AI Technology 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5161EFB-C74B-4D60-8EF3-63C0CEF98EEE}"/>
              </a:ext>
            </a:extLst>
          </p:cNvPr>
          <p:cNvSpPr txBox="1">
            <a:spLocks/>
          </p:cNvSpPr>
          <p:nvPr/>
        </p:nvSpPr>
        <p:spPr>
          <a:xfrm>
            <a:off x="395536" y="720000"/>
            <a:ext cx="7056784" cy="613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The Edge-AI technology comes from a number of EU H2020 projects and a book has been released </a:t>
            </a:r>
          </a:p>
          <a:p>
            <a:pPr lvl="1"/>
            <a:r>
              <a:rPr lang="en-GB" dirty="0">
                <a:solidFill>
                  <a:schemeClr val="tx1"/>
                </a:solidFill>
                <a:hlinkClick r:id="rId4"/>
              </a:rPr>
              <a:t>https://bit.ly/Tulipp_Zynq_Book</a:t>
            </a:r>
            <a:endParaRPr lang="en-GB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VCS-1 is using Xilinx Zynq SoC w. FPGA acceleration</a:t>
            </a:r>
          </a:p>
          <a:p>
            <a:pPr lvl="1"/>
            <a:r>
              <a:rPr lang="en-GB" dirty="0">
                <a:solidFill>
                  <a:schemeClr val="tx1"/>
                </a:solidFill>
                <a:hlinkClick r:id="rId5"/>
              </a:rPr>
              <a:t>http://bit.ly/Xilinx-Vitis-AI</a:t>
            </a:r>
            <a:r>
              <a:rPr lang="en-GB" dirty="0">
                <a:solidFill>
                  <a:schemeClr val="tx1"/>
                </a:solidFill>
              </a:rPr>
              <a:t> </a:t>
            </a:r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The “Eagle-Eye” is an enabling technology and not a “Ready-Meal” solution.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CEA53A-0BFD-4F44-ABD7-73C37BD7EE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0897" y="1356601"/>
            <a:ext cx="1204098" cy="1530533"/>
          </a:xfrm>
          <a:prstGeom prst="rect">
            <a:avLst/>
          </a:prstGeom>
        </p:spPr>
      </p:pic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EF0CF5CC-3B69-4CB8-A546-2B9DAB611A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897" y="2999101"/>
            <a:ext cx="1204098" cy="1204098"/>
          </a:xfrm>
          <a:prstGeom prst="rect">
            <a:avLst/>
          </a:prstGeom>
        </p:spPr>
      </p:pic>
      <p:pic>
        <p:nvPicPr>
          <p:cNvPr id="10" name="Picture 9">
            <a:hlinkClick r:id="rId8"/>
            <a:extLst>
              <a:ext uri="{FF2B5EF4-FFF2-40B4-BE49-F238E27FC236}">
                <a16:creationId xmlns:a16="http://schemas.microsoft.com/office/drawing/2014/main" id="{F410FAC6-9CC5-4B08-9B0C-98E7C5F6CB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8075"/>
            <a:ext cx="1746250" cy="669925"/>
          </a:xfrm>
          <a:prstGeom prst="rect">
            <a:avLst/>
          </a:prstGeom>
        </p:spPr>
      </p:pic>
      <p:pic>
        <p:nvPicPr>
          <p:cNvPr id="2" name="Picture 2" descr="diagram-zynq">
            <a:extLst>
              <a:ext uri="{FF2B5EF4-FFF2-40B4-BE49-F238E27FC236}">
                <a16:creationId xmlns:a16="http://schemas.microsoft.com/office/drawing/2014/main" id="{695B6134-1857-4E0C-923E-C3F3200AA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949" y="5180745"/>
            <a:ext cx="3119930" cy="120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33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rmAutofit/>
          </a:bodyPr>
          <a:lstStyle/>
          <a:p>
            <a:r>
              <a:rPr lang="en-GB"/>
              <a:t>“Eagle-eye” demo applications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88C1820-473B-4F51-BCC4-2192F5B33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B043C-E8C4-4471-9512-8F1702D4EB6E}" type="slidenum">
              <a:rPr lang="en-GB" sz="127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</a:t>
            </a:fld>
            <a:endParaRPr lang="en-GB" sz="127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5" name="Online Media 4" title="Autonomous pulveriser">
            <a:hlinkClick r:id="" action="ppaction://media"/>
            <a:extLst>
              <a:ext uri="{FF2B5EF4-FFF2-40B4-BE49-F238E27FC236}">
                <a16:creationId xmlns:a16="http://schemas.microsoft.com/office/drawing/2014/main" id="{A30CB823-29BD-495A-84EB-FD45853759A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09558" y="1052736"/>
            <a:ext cx="6724884" cy="50400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5C7AB5A-0534-49E3-9436-F15164EE4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6512" y="6295010"/>
            <a:ext cx="9144000" cy="562990"/>
          </a:xfrm>
        </p:spPr>
        <p:txBody>
          <a:bodyPr/>
          <a:lstStyle/>
          <a:p>
            <a:pPr algn="ctr"/>
            <a:r>
              <a:rPr lang="en-GB" sz="3200" b="1">
                <a:solidFill>
                  <a:srgbClr val="FF0000"/>
                </a:solidFill>
                <a:latin typeface="DomCasual BT" panose="03060902030302020204" pitchFamily="66" charset="0"/>
              </a:rPr>
              <a:t>www.SUNDANCE.com</a:t>
            </a:r>
            <a:endParaRPr lang="en-GB" sz="180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ABE33C-4178-4FD7-A147-80FD288371C9}"/>
              </a:ext>
            </a:extLst>
          </p:cNvPr>
          <p:cNvSpPr txBox="1"/>
          <p:nvPr/>
        </p:nvSpPr>
        <p:spPr>
          <a:xfrm>
            <a:off x="2428875" y="613168"/>
            <a:ext cx="4654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http://bit.ly/VCS-1_Precision_Spraying</a:t>
            </a:r>
          </a:p>
        </p:txBody>
      </p:sp>
    </p:spTree>
    <p:extLst>
      <p:ext uri="{BB962C8B-B14F-4D97-AF65-F5344CB8AC3E}">
        <p14:creationId xmlns:p14="http://schemas.microsoft.com/office/powerpoint/2010/main" val="46966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760217AA-28F3-4930-ACAA-57E63CEE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B043C-E8C4-4471-9512-8F1702D4EB6E}" type="slidenum">
              <a:rPr lang="en-GB" sz="127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</a:t>
            </a:fld>
            <a:endParaRPr lang="en-GB" sz="127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9229AB67-B899-4B68-A03E-DD57AF88947C}"/>
              </a:ext>
            </a:extLst>
          </p:cNvPr>
          <p:cNvSpPr txBox="1">
            <a:spLocks/>
          </p:cNvSpPr>
          <p:nvPr/>
        </p:nvSpPr>
        <p:spPr>
          <a:xfrm>
            <a:off x="0" y="763126"/>
            <a:ext cx="9144000" cy="365125"/>
          </a:xfrm>
          <a:prstGeom prst="rect">
            <a:avLst/>
          </a:prstGeom>
          <a:effectLst/>
        </p:spPr>
        <p:txBody>
          <a:bodyPr vert="horz" lIns="82944" tIns="41472" rIns="82944" bIns="41472" rtlCol="0" anchor="ctr">
            <a:noAutofit/>
          </a:bodyPr>
          <a:lstStyle>
            <a:lvl1pPr algn="l" defTabSz="503972" rtl="0" eaLnBrk="1" latinLnBrk="0" hangingPunct="1">
              <a:spcBef>
                <a:spcPct val="0"/>
              </a:spcBef>
              <a:buNone/>
              <a:defRPr sz="3527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1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http://bit.ly/Tullip_Use_Case_UAV</a:t>
            </a:r>
            <a:r>
              <a:rPr lang="en-GB" sz="1800" dirty="0"/>
              <a:t> </a:t>
            </a:r>
          </a:p>
        </p:txBody>
      </p:sp>
      <p:pic>
        <p:nvPicPr>
          <p:cNvPr id="3" name="Online Media 2" title="UAV Obstacle Avoidance using the TULIPP platform.">
            <a:hlinkClick r:id="" action="ppaction://media"/>
            <a:extLst>
              <a:ext uri="{FF2B5EF4-FFF2-40B4-BE49-F238E27FC236}">
                <a16:creationId xmlns:a16="http://schemas.microsoft.com/office/drawing/2014/main" id="{CF0A455C-3842-4126-8E43-3272081DE6C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37580" y="1328388"/>
            <a:ext cx="7468840" cy="4201223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BA6656E4-AA8C-4DDB-BC39-3504271C5F2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effectLst/>
        </p:spPr>
        <p:txBody>
          <a:bodyPr vert="horz" lIns="82944" tIns="41472" rIns="82944" bIns="41472" rtlCol="0" anchor="ctr">
            <a:normAutofit/>
          </a:bodyPr>
          <a:lstStyle>
            <a:lvl1pPr algn="l" defTabSz="503972" rtl="0" eaLnBrk="1" latinLnBrk="0" hangingPunct="1">
              <a:spcBef>
                <a:spcPct val="0"/>
              </a:spcBef>
              <a:buNone/>
              <a:defRPr sz="3527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200"/>
              <a:t>“Eagle-eye”</a:t>
            </a:r>
            <a:r>
              <a:rPr lang="en-GB" sz="3199"/>
              <a:t> demo Applications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714AA34F-637A-45EE-9E1B-B40346F15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6512" y="6295010"/>
            <a:ext cx="9144000" cy="562990"/>
          </a:xfrm>
        </p:spPr>
        <p:txBody>
          <a:bodyPr/>
          <a:lstStyle/>
          <a:p>
            <a:pPr algn="ctr"/>
            <a:r>
              <a:rPr lang="en-GB" sz="3200" b="1">
                <a:solidFill>
                  <a:srgbClr val="FF0000"/>
                </a:solidFill>
                <a:latin typeface="DomCasual BT" panose="03060902030302020204" pitchFamily="66" charset="0"/>
              </a:rPr>
              <a:t>www.SUNDANCE.com</a:t>
            </a:r>
            <a:endParaRPr lang="en-GB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80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760217AA-28F3-4930-ACAA-57E63CEE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B043C-E8C4-4471-9512-8F1702D4EB6E}" type="slidenum">
              <a:rPr lang="en-GB" sz="127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7</a:t>
            </a:fld>
            <a:endParaRPr lang="en-GB" sz="127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CA1255C-7DB7-43A0-BA77-C453F1E6EC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effectLst/>
        </p:spPr>
        <p:txBody>
          <a:bodyPr vert="horz" lIns="82944" tIns="41472" rIns="82944" bIns="41472" rtlCol="0" anchor="ctr">
            <a:normAutofit/>
          </a:bodyPr>
          <a:lstStyle>
            <a:lvl1pPr algn="l" defTabSz="503972" rtl="0" eaLnBrk="1" latinLnBrk="0" hangingPunct="1">
              <a:spcBef>
                <a:spcPct val="0"/>
              </a:spcBef>
              <a:buNone/>
              <a:defRPr sz="3527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200"/>
              <a:t>“Eagle-eye”</a:t>
            </a:r>
            <a:r>
              <a:rPr lang="en-GB" sz="3199"/>
              <a:t> demo Applications</a:t>
            </a:r>
          </a:p>
        </p:txBody>
      </p:sp>
      <p:pic>
        <p:nvPicPr>
          <p:cNvPr id="2" name="Online Media 1" title="VineScout testing, July 2018, Portugal.">
            <a:hlinkClick r:id="" action="ppaction://media"/>
            <a:extLst>
              <a:ext uri="{FF2B5EF4-FFF2-40B4-BE49-F238E27FC236}">
                <a16:creationId xmlns:a16="http://schemas.microsoft.com/office/drawing/2014/main" id="{5DF738D8-C0A6-4EB7-A15E-4FB792B30BA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42693" y="1257437"/>
            <a:ext cx="7658613" cy="4576337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78975A36-9EF2-4927-863A-6DA73308C68C}"/>
              </a:ext>
            </a:extLst>
          </p:cNvPr>
          <p:cNvSpPr txBox="1">
            <a:spLocks/>
          </p:cNvSpPr>
          <p:nvPr/>
        </p:nvSpPr>
        <p:spPr>
          <a:xfrm>
            <a:off x="0" y="613638"/>
            <a:ext cx="9144000" cy="365125"/>
          </a:xfrm>
          <a:prstGeom prst="rect">
            <a:avLst/>
          </a:prstGeom>
          <a:effectLst/>
        </p:spPr>
        <p:txBody>
          <a:bodyPr vert="horz" lIns="82944" tIns="41472" rIns="82944" bIns="41472" rtlCol="0" anchor="ctr">
            <a:noAutofit/>
          </a:bodyPr>
          <a:lstStyle>
            <a:lvl1pPr algn="l" defTabSz="503972" rtl="0" eaLnBrk="1" latinLnBrk="0" hangingPunct="1">
              <a:spcBef>
                <a:spcPct val="0"/>
              </a:spcBef>
              <a:buNone/>
              <a:defRPr sz="3527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18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http://bit.ly/VCS1_VineScout</a:t>
            </a:r>
            <a:r>
              <a:rPr lang="en-GB" sz="1800" dirty="0"/>
              <a:t> 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AF52EEA-F69D-4BB0-8F91-FE22BD7F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6512" y="6295010"/>
            <a:ext cx="9144000" cy="562990"/>
          </a:xfrm>
        </p:spPr>
        <p:txBody>
          <a:bodyPr/>
          <a:lstStyle/>
          <a:p>
            <a:pPr algn="ctr"/>
            <a:r>
              <a:rPr lang="en-GB" sz="3200" b="1">
                <a:solidFill>
                  <a:srgbClr val="FF0000"/>
                </a:solidFill>
                <a:latin typeface="DomCasual BT" panose="03060902030302020204" pitchFamily="66" charset="0"/>
              </a:rPr>
              <a:t>www.SUNDANCE.com</a:t>
            </a:r>
            <a:endParaRPr lang="en-GB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09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760217AA-28F3-4930-ACAA-57E63CEE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B043C-E8C4-4471-9512-8F1702D4EB6E}" type="slidenum">
              <a:rPr lang="en-GB" sz="127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8</a:t>
            </a:fld>
            <a:endParaRPr lang="en-GB" sz="127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CA1255C-7DB7-43A0-BA77-C453F1E6EC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effectLst/>
        </p:spPr>
        <p:txBody>
          <a:bodyPr vert="horz" lIns="82944" tIns="41472" rIns="82944" bIns="41472" rtlCol="0" anchor="ctr">
            <a:normAutofit/>
          </a:bodyPr>
          <a:lstStyle>
            <a:lvl1pPr algn="l" defTabSz="503972" rtl="0" eaLnBrk="1" latinLnBrk="0" hangingPunct="1">
              <a:spcBef>
                <a:spcPct val="0"/>
              </a:spcBef>
              <a:buNone/>
              <a:defRPr sz="3527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200"/>
              <a:t>“Eagle-eye”</a:t>
            </a:r>
            <a:r>
              <a:rPr lang="en-GB" sz="3199"/>
              <a:t> demo Applications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9FC548-3C40-4B8E-B417-60FC5E4E62F5}"/>
              </a:ext>
            </a:extLst>
          </p:cNvPr>
          <p:cNvSpPr/>
          <p:nvPr/>
        </p:nvSpPr>
        <p:spPr>
          <a:xfrm>
            <a:off x="0" y="69269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https://bit.ly/VCS_Apple_Counting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AF52EEA-F69D-4BB0-8F91-FE22BD7F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6512" y="6295010"/>
            <a:ext cx="9144000" cy="562990"/>
          </a:xfrm>
        </p:spPr>
        <p:txBody>
          <a:bodyPr/>
          <a:lstStyle/>
          <a:p>
            <a:pPr algn="ctr"/>
            <a:r>
              <a:rPr lang="en-GB" sz="3200" b="1">
                <a:solidFill>
                  <a:srgbClr val="FF0000"/>
                </a:solidFill>
                <a:latin typeface="DomCasual BT" panose="03060902030302020204" pitchFamily="66" charset="0"/>
              </a:rPr>
              <a:t>www.SUNDANCE.com</a:t>
            </a:r>
            <a:endParaRPr lang="en-GB" sz="1800">
              <a:solidFill>
                <a:srgbClr val="FF0000"/>
              </a:solidFill>
            </a:endParaRPr>
          </a:p>
        </p:txBody>
      </p:sp>
      <p:pic>
        <p:nvPicPr>
          <p:cNvPr id="2" name="Online Media 1" title="Perception Blade: Apple Counting Demo">
            <a:hlinkClick r:id="" action="ppaction://media"/>
            <a:extLst>
              <a:ext uri="{FF2B5EF4-FFF2-40B4-BE49-F238E27FC236}">
                <a16:creationId xmlns:a16="http://schemas.microsoft.com/office/drawing/2014/main" id="{3FF9B89E-E871-42B4-A921-B21E06B8D74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12667" y="1412696"/>
            <a:ext cx="8123894" cy="45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5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760217AA-28F3-4930-ACAA-57E63CEE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B043C-E8C4-4471-9512-8F1702D4EB6E}" type="slidenum">
              <a:rPr lang="en-GB" sz="127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9</a:t>
            </a:fld>
            <a:endParaRPr lang="en-GB" sz="127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5" name="Online Media 4" title="Trees detection and NDVI computing">
            <a:hlinkClick r:id="" action="ppaction://media"/>
            <a:extLst>
              <a:ext uri="{FF2B5EF4-FFF2-40B4-BE49-F238E27FC236}">
                <a16:creationId xmlns:a16="http://schemas.microsoft.com/office/drawing/2014/main" id="{4BA050E8-83C4-4C77-A154-863A14F2A17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19831" y="1279271"/>
            <a:ext cx="8304338" cy="467119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ECA47E2E-4B24-4E02-81F8-DC0A25E8072E}"/>
              </a:ext>
            </a:extLst>
          </p:cNvPr>
          <p:cNvSpPr txBox="1">
            <a:spLocks/>
          </p:cNvSpPr>
          <p:nvPr/>
        </p:nvSpPr>
        <p:spPr>
          <a:xfrm>
            <a:off x="2555776" y="720000"/>
            <a:ext cx="3199999" cy="365125"/>
          </a:xfrm>
          <a:prstGeom prst="rect">
            <a:avLst/>
          </a:prstGeom>
          <a:effectLst/>
        </p:spPr>
        <p:txBody>
          <a:bodyPr vert="horz" lIns="82944" tIns="41472" rIns="82944" bIns="41472" rtlCol="0" anchor="ctr">
            <a:normAutofit/>
          </a:bodyPr>
          <a:lstStyle>
            <a:lvl1pPr algn="l" defTabSz="503972" rtl="0" eaLnBrk="1" latinLnBrk="0" hangingPunct="1">
              <a:spcBef>
                <a:spcPct val="0"/>
              </a:spcBef>
              <a:buNone/>
              <a:defRPr sz="3527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1500">
                <a:hlinkClick r:id="rId5"/>
              </a:rPr>
              <a:t>http://bit.ly/VCS1_NDVI</a:t>
            </a:r>
            <a:r>
              <a:rPr lang="en-GB" sz="1500"/>
              <a:t> 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34D34AF3-219C-4AA4-83D2-391B982FA69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effectLst/>
        </p:spPr>
        <p:txBody>
          <a:bodyPr vert="horz" lIns="82944" tIns="41472" rIns="82944" bIns="41472" rtlCol="0" anchor="ctr">
            <a:normAutofit/>
          </a:bodyPr>
          <a:lstStyle>
            <a:lvl1pPr algn="l" defTabSz="503972" rtl="0" eaLnBrk="1" latinLnBrk="0" hangingPunct="1">
              <a:spcBef>
                <a:spcPct val="0"/>
              </a:spcBef>
              <a:buNone/>
              <a:defRPr sz="3527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200"/>
              <a:t>“Eagle-eye”</a:t>
            </a:r>
            <a:r>
              <a:rPr lang="en-GB" sz="3199"/>
              <a:t> demo Applications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E2C15770-7D38-4718-A8D2-F2B1C8248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6512" y="6295010"/>
            <a:ext cx="9144000" cy="562990"/>
          </a:xfrm>
        </p:spPr>
        <p:txBody>
          <a:bodyPr/>
          <a:lstStyle/>
          <a:p>
            <a:pPr algn="ctr"/>
            <a:r>
              <a:rPr lang="en-GB" sz="3200" b="1">
                <a:solidFill>
                  <a:srgbClr val="FF0000"/>
                </a:solidFill>
                <a:latin typeface="DomCasual BT" panose="03060902030302020204" pitchFamily="66" charset="0"/>
              </a:rPr>
              <a:t>www.SUNDANCE.com</a:t>
            </a:r>
            <a:endParaRPr lang="en-GB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3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659C99DB268D4DB86E39693B5097EF" ma:contentTypeVersion="12" ma:contentTypeDescription="Create a new document." ma:contentTypeScope="" ma:versionID="d0b99dabb93ab55cb6094ea59f3e2d52">
  <xsd:schema xmlns:xsd="http://www.w3.org/2001/XMLSchema" xmlns:xs="http://www.w3.org/2001/XMLSchema" xmlns:p="http://schemas.microsoft.com/office/2006/metadata/properties" xmlns:ns2="07af5fae-6882-40c9-a8c8-354698bef575" xmlns:ns3="76c94822-cab4-4462-84a0-6117d49318b8" targetNamespace="http://schemas.microsoft.com/office/2006/metadata/properties" ma:root="true" ma:fieldsID="e527a70b47dc558a13b35463969c217f" ns2:_="" ns3:_="">
    <xsd:import namespace="07af5fae-6882-40c9-a8c8-354698bef575"/>
    <xsd:import namespace="76c94822-cab4-4462-84a0-6117d49318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af5fae-6882-40c9-a8c8-354698bef5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c94822-cab4-4462-84a0-6117d49318b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EBF94F-9704-41B6-8220-6014FB324C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af5fae-6882-40c9-a8c8-354698bef575"/>
    <ds:schemaRef ds:uri="76c94822-cab4-4462-84a0-6117d49318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506597-193F-4AB1-B773-A17ABCA83F63}">
  <ds:schemaRefs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07af5fae-6882-40c9-a8c8-354698bef575"/>
    <ds:schemaRef ds:uri="http://schemas.openxmlformats.org/package/2006/metadata/core-properties"/>
    <ds:schemaRef ds:uri="76c94822-cab4-4462-84a0-6117d49318b8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700FC8A-51FF-4BDC-B7E2-4E14295DEA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5688</TotalTime>
  <Words>382</Words>
  <Application>Microsoft Office PowerPoint</Application>
  <PresentationFormat>On-screen Show (4:3)</PresentationFormat>
  <Paragraphs>85</Paragraphs>
  <Slides>11</Slides>
  <Notes>11</Notes>
  <HiddenSlides>0</HiddenSlides>
  <MMClips>7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Gothic</vt:lpstr>
      <vt:lpstr>DomCasual BT</vt:lpstr>
      <vt:lpstr>Times New Roman</vt:lpstr>
      <vt:lpstr>Wingdings</vt:lpstr>
      <vt:lpstr>Wingdings 3</vt:lpstr>
      <vt:lpstr>Slice</vt:lpstr>
      <vt:lpstr>PowerPoint Presentation</vt:lpstr>
      <vt:lpstr>The Business</vt:lpstr>
      <vt:lpstr> “Eagle-eye” camera</vt:lpstr>
      <vt:lpstr>Edge-AI Technology  </vt:lpstr>
      <vt:lpstr>“Eagle-eye” demo applications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Baptista machado, Pedro;Flemming CHRISTENSEN;Ben LOVELL</dc:creator>
  <cp:lastModifiedBy>Flemming Christensen</cp:lastModifiedBy>
  <cp:revision>24</cp:revision>
  <dcterms:created xsi:type="dcterms:W3CDTF">2020-02-17T19:46:31Z</dcterms:created>
  <dcterms:modified xsi:type="dcterms:W3CDTF">2021-03-09T18:04:43Z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0x0101004A659C99DB268D4DB86E39693B5097EF</vt:lpwstr>
  </property>
</Properties>
</file>