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259" r:id="rId2"/>
    <p:sldId id="272" r:id="rId3"/>
    <p:sldId id="260" r:id="rId4"/>
    <p:sldId id="261" r:id="rId5"/>
    <p:sldId id="262" r:id="rId6"/>
    <p:sldId id="267" r:id="rId7"/>
    <p:sldId id="263" r:id="rId8"/>
    <p:sldId id="264" r:id="rId9"/>
    <p:sldId id="280" r:id="rId10"/>
    <p:sldId id="266" r:id="rId11"/>
    <p:sldId id="274" r:id="rId12"/>
    <p:sldId id="279" r:id="rId13"/>
    <p:sldId id="265" r:id="rId14"/>
    <p:sldId id="282" r:id="rId15"/>
    <p:sldId id="283" r:id="rId16"/>
    <p:sldId id="284" r:id="rId17"/>
    <p:sldId id="286" r:id="rId18"/>
    <p:sldId id="277" r:id="rId19"/>
    <p:sldId id="270" r:id="rId20"/>
    <p:sldId id="278" r:id="rId21"/>
    <p:sldId id="273" r:id="rId22"/>
    <p:sldId id="281" r:id="rId23"/>
    <p:sldId id="268" r:id="rId24"/>
    <p:sldId id="271" r:id="rId25"/>
    <p:sldId id="287" r:id="rId26"/>
    <p:sldId id="288" r:id="rId27"/>
    <p:sldId id="269" r:id="rId28"/>
  </p:sldIdLst>
  <p:sldSz cx="9144000" cy="6858000" type="screen4x3"/>
  <p:notesSz cx="9918700" cy="6819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746" autoAdjust="0"/>
  </p:normalViewPr>
  <p:slideViewPr>
    <p:cSldViewPr>
      <p:cViewPr varScale="1">
        <p:scale>
          <a:sx n="107" d="100"/>
          <a:sy n="107" d="100"/>
        </p:scale>
        <p:origin x="1596" y="6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t" anchorCtr="0" compatLnSpc="1">
            <a:prstTxWarp prst="textNoShape">
              <a:avLst/>
            </a:prstTxWarp>
          </a:bodyPr>
          <a:lstStyle>
            <a:lvl1pPr defTabSz="933479">
              <a:defRPr sz="1300"/>
            </a:lvl1pPr>
          </a:lstStyle>
          <a:p>
            <a:endParaRPr lang="en-GB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8087" y="2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t" anchorCtr="0" compatLnSpc="1">
            <a:prstTxWarp prst="textNoShape">
              <a:avLst/>
            </a:prstTxWarp>
          </a:bodyPr>
          <a:lstStyle>
            <a:lvl1pPr algn="r" defTabSz="933479">
              <a:defRPr sz="1300"/>
            </a:lvl1pPr>
          </a:lstStyle>
          <a:p>
            <a:endParaRPr lang="en-GB" dirty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78219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b" anchorCtr="0" compatLnSpc="1">
            <a:prstTxWarp prst="textNoShape">
              <a:avLst/>
            </a:prstTxWarp>
          </a:bodyPr>
          <a:lstStyle>
            <a:lvl1pPr defTabSz="933479">
              <a:defRPr sz="1300"/>
            </a:lvl1pPr>
          </a:lstStyle>
          <a:p>
            <a:endParaRPr lang="en-GB" dirty="0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8087" y="6478219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b" anchorCtr="0" compatLnSpc="1">
            <a:prstTxWarp prst="textNoShape">
              <a:avLst/>
            </a:prstTxWarp>
          </a:bodyPr>
          <a:lstStyle>
            <a:lvl1pPr algn="r" defTabSz="933479">
              <a:defRPr sz="1300"/>
            </a:lvl1pPr>
          </a:lstStyle>
          <a:p>
            <a:fld id="{61043F98-9211-4709-84A7-EEEC7A3C22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6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t" anchorCtr="0" compatLnSpc="1">
            <a:prstTxWarp prst="textNoShape">
              <a:avLst/>
            </a:prstTxWarp>
          </a:bodyPr>
          <a:lstStyle>
            <a:lvl1pPr defTabSz="933479">
              <a:defRPr sz="1300"/>
            </a:lvl1pPr>
          </a:lstStyle>
          <a:p>
            <a:endParaRPr lang="en-GB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8087" y="2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t" anchorCtr="0" compatLnSpc="1">
            <a:prstTxWarp prst="textNoShape">
              <a:avLst/>
            </a:prstTxWarp>
          </a:bodyPr>
          <a:lstStyle>
            <a:lvl1pPr algn="r" defTabSz="933479">
              <a:defRPr sz="1300"/>
            </a:lvl1pPr>
          </a:lstStyle>
          <a:p>
            <a:endParaRPr lang="en-GB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12763"/>
            <a:ext cx="3409950" cy="2557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429" y="3240168"/>
            <a:ext cx="7935850" cy="306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78219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b" anchorCtr="0" compatLnSpc="1">
            <a:prstTxWarp prst="textNoShape">
              <a:avLst/>
            </a:prstTxWarp>
          </a:bodyPr>
          <a:lstStyle>
            <a:lvl1pPr defTabSz="933479">
              <a:defRPr sz="1300"/>
            </a:lvl1pPr>
          </a:lstStyle>
          <a:p>
            <a:endParaRPr lang="en-GB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8087" y="6478219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b" anchorCtr="0" compatLnSpc="1">
            <a:prstTxWarp prst="textNoShape">
              <a:avLst/>
            </a:prstTxWarp>
          </a:bodyPr>
          <a:lstStyle>
            <a:lvl1pPr algn="r" defTabSz="933479">
              <a:defRPr sz="1300"/>
            </a:lvl1pPr>
          </a:lstStyle>
          <a:p>
            <a:fld id="{521561E7-0540-4BB2-A0E2-4580130DCA3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619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ject/rcn/206207/factsheet/e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vinescout.eu/web/the-challenge-lab-to-field" TargetMode="External"/><Relationship Id="rId4" Type="http://schemas.openxmlformats.org/officeDocument/2006/relationships/hyperlink" Target="http://vinescout.eu/web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undanceMultiprocessorTechnology/VCS-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tulipp-eu/sthem" TargetMode="External"/><Relationship Id="rId3" Type="http://schemas.openxmlformats.org/officeDocument/2006/relationships/hyperlink" Target="http://wiki.ros.org/melodic" TargetMode="External"/><Relationship Id="rId7" Type="http://schemas.openxmlformats.org/officeDocument/2006/relationships/hyperlink" Target="https://www.xilinx.com/products/design-tools/software-zone/sdsoc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buntu.com/" TargetMode="External"/><Relationship Id="rId5" Type="http://schemas.openxmlformats.org/officeDocument/2006/relationships/hyperlink" Target="https://www.python.org/" TargetMode="External"/><Relationship Id="rId4" Type="http://schemas.openxmlformats.org/officeDocument/2006/relationships/hyperlink" Target="https://opencv.org/" TargetMode="External"/><Relationship Id="rId9" Type="http://schemas.openxmlformats.org/officeDocument/2006/relationships/hyperlink" Target="https://www.xilinx.com/products/intellectual-property/dpu.html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.intel.com/intelr-realsensetm-depth-camera-d435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r.co.uk/products/ax8-automation/" TargetMode="External"/><Relationship Id="rId5" Type="http://schemas.openxmlformats.org/officeDocument/2006/relationships/hyperlink" Target="https://www.stereolabs.com/" TargetMode="External"/><Relationship Id="rId4" Type="http://schemas.openxmlformats.org/officeDocument/2006/relationships/hyperlink" Target="https://realsense.intel.com/tracking-camera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ilinx.com/products/design-tools/software-zone/sdsoc.html" TargetMode="External"/><Relationship Id="rId3" Type="http://schemas.openxmlformats.org/officeDocument/2006/relationships/hyperlink" Target="http://wiki.ros.org/melodic" TargetMode="External"/><Relationship Id="rId7" Type="http://schemas.openxmlformats.org/officeDocument/2006/relationships/hyperlink" Target="https://www.ubuntu.com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ython.org/" TargetMode="External"/><Relationship Id="rId5" Type="http://schemas.openxmlformats.org/officeDocument/2006/relationships/hyperlink" Target="https://www.movidius.com/" TargetMode="External"/><Relationship Id="rId10" Type="http://schemas.openxmlformats.org/officeDocument/2006/relationships/hyperlink" Target="https://www.xilinx.com/products/intellectual-property/dpu.html" TargetMode="External"/><Relationship Id="rId4" Type="http://schemas.openxmlformats.org/officeDocument/2006/relationships/hyperlink" Target="https://opencv.org/" TargetMode="External"/><Relationship Id="rId9" Type="http://schemas.openxmlformats.org/officeDocument/2006/relationships/hyperlink" Target="https://github.com/tulipp-eu/sthe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https://cordis.europa.eu/project/rcn/206207/factsheet/en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http://vinescout.eu/web/</a:t>
            </a:r>
            <a:r>
              <a:rPr lang="en-GB" dirty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project has received funding from the European Union´s Horizon 2020 Programme under grant agreement no 737669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http://vinescout.eu/web/the-challenge-lab-to-field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436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Documentation (user and reference manuals, schematics, software specs and wiki)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Hardware firmware and instructions on how to build it from scratch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Software (C/C++ Windows/Linux SDKs and demos using Artificial Intelligence Algorithms in C/C++ and python)</a:t>
            </a:r>
          </a:p>
          <a:p>
            <a:pPr marL="626936" lvl="1" indent="-169736">
              <a:buFont typeface="Arial" panose="020B0604020202020204" pitchFamily="34" charset="0"/>
              <a:buChar char="•"/>
            </a:pPr>
            <a:endParaRPr lang="en-GB" dirty="0"/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All the VCS firmware and software is available in the following GitHub repository:</a:t>
            </a:r>
          </a:p>
          <a:p>
            <a:pPr marL="622364" lvl="1" indent="-169736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https://github.com/SundanceMultiprocessorTechnology/VCS-1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447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Software support:</a:t>
            </a:r>
          </a:p>
          <a:p>
            <a:pPr lvl="1"/>
            <a:r>
              <a:rPr lang="en-GB" dirty="0">
                <a:hlinkClick r:id="rId3"/>
              </a:rPr>
              <a:t>ROS Melodic</a:t>
            </a:r>
            <a:r>
              <a:rPr lang="en-GB" dirty="0"/>
              <a:t> - Robotic platform</a:t>
            </a:r>
          </a:p>
          <a:p>
            <a:pPr lvl="1"/>
            <a:r>
              <a:rPr lang="en-GB" dirty="0">
                <a:hlinkClick r:id="rId3"/>
              </a:rPr>
              <a:t>MQTT </a:t>
            </a:r>
            <a:r>
              <a:rPr lang="en-GB" dirty="0"/>
              <a:t>– Machine-to-Machine” connectivity </a:t>
            </a:r>
            <a:endParaRPr lang="en-GB" dirty="0">
              <a:hlinkClick r:id="rId4"/>
            </a:endParaRPr>
          </a:p>
          <a:p>
            <a:pPr lvl="1"/>
            <a:r>
              <a:rPr lang="en-GB" dirty="0">
                <a:hlinkClick r:id="rId4"/>
              </a:rPr>
              <a:t>OpenCV 4.0.1</a:t>
            </a:r>
            <a:r>
              <a:rPr lang="en-GB" dirty="0"/>
              <a:t> - Computer Vision Library</a:t>
            </a:r>
          </a:p>
          <a:p>
            <a:pPr lvl="1"/>
            <a:r>
              <a:rPr lang="en-GB" dirty="0">
                <a:hlinkClick r:id="rId5"/>
              </a:rPr>
              <a:t>Python 2.7 and 3.6 support</a:t>
            </a:r>
            <a:r>
              <a:rPr lang="en-GB" dirty="0"/>
              <a:t> - Scripting Programming Language</a:t>
            </a:r>
          </a:p>
          <a:p>
            <a:pPr lvl="1"/>
            <a:r>
              <a:rPr lang="en-GB" dirty="0">
                <a:hlinkClick r:id="rId6"/>
              </a:rPr>
              <a:t>Ubuntu 18.04 LTS </a:t>
            </a:r>
            <a:r>
              <a:rPr lang="en-GB" dirty="0"/>
              <a:t>- Operating System</a:t>
            </a:r>
          </a:p>
          <a:p>
            <a:pPr lvl="1"/>
            <a:r>
              <a:rPr lang="en-GB" dirty="0">
                <a:hlinkClick r:id="rId7"/>
              </a:rPr>
              <a:t>Xilinx </a:t>
            </a:r>
            <a:r>
              <a:rPr lang="en-GB" dirty="0" err="1">
                <a:hlinkClick r:id="rId7"/>
              </a:rPr>
              <a:t>SDSoC</a:t>
            </a:r>
            <a:r>
              <a:rPr lang="en-GB" dirty="0"/>
              <a:t> environment (HLS – ‘C’ to ‘VHDL’)</a:t>
            </a:r>
          </a:p>
          <a:p>
            <a:pPr lvl="1"/>
            <a:r>
              <a:rPr lang="en-GB" dirty="0">
                <a:hlinkClick r:id="rId8"/>
              </a:rPr>
              <a:t>T</a:t>
            </a:r>
            <a:r>
              <a:rPr lang="en-GB" sz="1000" dirty="0">
                <a:hlinkClick r:id="rId8"/>
              </a:rPr>
              <a:t>ULIPP</a:t>
            </a:r>
            <a:r>
              <a:rPr lang="en-GB" dirty="0">
                <a:hlinkClick r:id="rId8"/>
              </a:rPr>
              <a:t>’s STHEM</a:t>
            </a:r>
            <a:r>
              <a:rPr lang="en-GB" dirty="0"/>
              <a:t> Toolchain (on GitHub) with </a:t>
            </a:r>
            <a:r>
              <a:rPr lang="en-GB" dirty="0" err="1"/>
              <a:t>Lynsyn</a:t>
            </a:r>
            <a:r>
              <a:rPr lang="en-GB" dirty="0"/>
              <a:t> Power Monitor Unit (PMU)</a:t>
            </a:r>
          </a:p>
          <a:p>
            <a:pPr lvl="1"/>
            <a:r>
              <a:rPr lang="en-GB" dirty="0">
                <a:hlinkClick r:id="rId9"/>
              </a:rPr>
              <a:t>Xilinx DPU</a:t>
            </a:r>
            <a:r>
              <a:rPr lang="en-GB" dirty="0"/>
              <a:t> for Convolutional Neural Network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16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638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49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07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798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796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764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659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2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7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092" indent="-288113" defTabSz="9747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2448" indent="-230490" defTabSz="9747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3427" indent="-230490" defTabSz="9747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4405" indent="-230490" defTabSz="9747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5385" indent="-230490" defTabSz="9747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6365" indent="-230490" defTabSz="9747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7343" indent="-230490" defTabSz="9747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8323" indent="-230490" defTabSz="9747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C0E80E-0B68-406A-979E-FDE40CAFBB34}" type="slidenum">
              <a:rPr lang="en-GB" altLang="en-US"/>
              <a:pPr eaLnBrk="1" hangingPunct="1"/>
              <a:t>2</a:t>
            </a:fld>
            <a:endParaRPr lang="en-GB" alt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1038" y="506413"/>
            <a:ext cx="3376612" cy="25320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7904909-8F29-4B80-A54D-EB90677770D2}" type="datetime1">
              <a:rPr lang="en-GB" smtClean="0"/>
              <a:t>23/09/2019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474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617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http://tulipp.eu/advisory-board-endorsements/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140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http://tulipp.eu/advisory-board-endorsements/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082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426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121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983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081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06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 VCS was started in www.tulipp.eu, as flexible development platform for Low-Power Image Processing. It was expanded to cover multiple sensors during the www.vinescout.eu project. 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VCS is a lightweight (300grams) electronics platform for “Vison, Control and Sensors” with a focus on controlling robots capable of operating in resilient environments such the ones that can be found in vineyards, orchards and greenhouses. </a:t>
            </a:r>
          </a:p>
          <a:p>
            <a:r>
              <a:rPr lang="en-GB" dirty="0"/>
              <a:t> 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The primary design focus is edge AI, using low-power accelerators to provide processing-power when required and total power consumption is below 10 watts for the processing unit.</a:t>
            </a:r>
            <a:br>
              <a:rPr lang="en-GB" dirty="0"/>
            </a:br>
            <a:endParaRPr lang="en-GB" dirty="0"/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The VCS is built on a PC/104 PCB (90mm x 96 mm) – an industry standard form-factor with additional “Sundance External Interface Card” [SEIC] to provide I/O. </a:t>
            </a:r>
            <a:br>
              <a:rPr lang="en-GB" dirty="0"/>
            </a:br>
            <a:endParaRPr lang="en-GB" dirty="0"/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The SEIC is a low-cost PCB that can be removed from the processing board with a cable; also, possible to design a simple 4-layer PCB with ‘custom’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275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Sundance is a </a:t>
            </a:r>
            <a:r>
              <a:rPr lang="en-GB" b="1" i="1" dirty="0"/>
              <a:t>“Certified Xilinx Alliance Partner</a:t>
            </a:r>
            <a:r>
              <a:rPr lang="en-GB" dirty="0"/>
              <a:t>” – and has been using Xilinx FPGA since 1993 to do acceleration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The choice of a Xilinx SoC/FGPA (Zynq) as the ‘heart’ of the VCS will give provide the processing power and low latency I/O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The Zynq is fitted onto VCS, using a 40mm x 50mm “</a:t>
            </a:r>
            <a:r>
              <a:rPr lang="en-GB" dirty="0" err="1"/>
              <a:t>SoM</a:t>
            </a:r>
            <a:r>
              <a:rPr lang="en-GB" dirty="0"/>
              <a:t>” (System-on-Module) to enable upgrade (or downgraded, to reduce performance/cost) of the VCS over time. The I/O interfaces/features of VCS are industry standard and not likely to require updates, as not on the critical path for AI processing</a:t>
            </a:r>
            <a:br>
              <a:rPr lang="en-GB" dirty="0"/>
            </a:br>
            <a:endParaRPr lang="en-GB" dirty="0"/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sz="200" dirty="0"/>
              <a:t>Application Unit (Quad-core 64-bit ARM Cortex A53 CPU) </a:t>
            </a:r>
          </a:p>
          <a:p>
            <a:pPr lvl="1"/>
            <a:r>
              <a:rPr lang="en-GB" sz="200" dirty="0"/>
              <a:t>Required for running a Linux based OS/ ROS compatible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sz="200" dirty="0"/>
              <a:t>GPU (ARM Mali 400)</a:t>
            </a:r>
          </a:p>
          <a:p>
            <a:pPr lvl="1"/>
            <a:r>
              <a:rPr lang="en-GB" sz="200" dirty="0"/>
              <a:t>Required for accelerating graphics.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sz="200" dirty="0"/>
              <a:t>RTU (ARM Cortex R5)</a:t>
            </a:r>
          </a:p>
          <a:p>
            <a:pPr lvl="1"/>
            <a:r>
              <a:rPr lang="en-GB" sz="200" dirty="0"/>
              <a:t>Required for managing real-time events.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sz="200" dirty="0"/>
              <a:t>Programmable (FPGA) Logic</a:t>
            </a:r>
          </a:p>
          <a:p>
            <a:pPr lvl="1"/>
            <a:r>
              <a:rPr lang="en-GB" sz="200" dirty="0"/>
              <a:t>Required for performing hardware acceleration of AI algorithms used to for on-the-fly image processing/classification. 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sz="200" dirty="0"/>
              <a:t>I/O - a large selection of input/output standards are implemented directly on the Programmable Logic to reduce the latency between the various cameras, sensors and servo-motors, controlled by ROS or Python programming suits. </a:t>
            </a:r>
            <a:br>
              <a:rPr lang="en-GB" sz="200" dirty="0"/>
            </a:br>
            <a:endParaRPr lang="en-GB" sz="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9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The versatility of VCS is the modular concept of the </a:t>
            </a:r>
            <a:r>
              <a:rPr lang="en-GB" dirty="0" err="1"/>
              <a:t>SoM</a:t>
            </a:r>
            <a:r>
              <a:rPr lang="en-GB" dirty="0"/>
              <a:t> processing element on a PC/104 </a:t>
            </a:r>
            <a:r>
              <a:rPr lang="en-GB" dirty="0" err="1"/>
              <a:t>baord</a:t>
            </a:r>
            <a:r>
              <a:rPr lang="en-GB" dirty="0"/>
              <a:t>, combined with a separate I/O Module 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Has plenty of ADC, DAC, I/O and expansion with PC/104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134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The PC104-Blade is a stackable concept for PC/104 boards. It will remove the need for any fans and provide a rugged environment for building solutions for embedded applications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09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VCS has multiple USB3 interfaces for interface to different cameras and sensors</a:t>
            </a:r>
          </a:p>
          <a:p>
            <a:pPr marL="622364" lvl="1" indent="-169736" defTabSz="905256">
              <a:buFont typeface="Arial" panose="020B0604020202020204" pitchFamily="34" charset="0"/>
              <a:buChar char="•"/>
              <a:defRPr/>
            </a:pPr>
            <a:r>
              <a:rPr lang="en-GB" dirty="0">
                <a:hlinkClick r:id="rId3"/>
              </a:rPr>
              <a:t>Intel RealSense D435</a:t>
            </a:r>
            <a:r>
              <a:rPr lang="en-GB" dirty="0"/>
              <a:t> - Depth camera</a:t>
            </a:r>
          </a:p>
          <a:p>
            <a:pPr marL="622364" lvl="1" indent="-169736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Intel RealSense T265</a:t>
            </a:r>
            <a:r>
              <a:rPr lang="en-GB" dirty="0"/>
              <a:t> – Tracking camera</a:t>
            </a:r>
          </a:p>
          <a:p>
            <a:pPr marL="622364" lvl="1" indent="-169736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Stereo Labs Zed Camera</a:t>
            </a:r>
            <a:r>
              <a:rPr lang="en-GB" dirty="0"/>
              <a:t> - Depth camera</a:t>
            </a:r>
          </a:p>
          <a:p>
            <a:pPr marL="622364" lvl="1" indent="-169736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FLIR AX-8</a:t>
            </a:r>
            <a:r>
              <a:rPr lang="en-GB" dirty="0"/>
              <a:t> - Thermal camera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Also, has all ‘typical’ interface to allow VCS to be a like a PC with HMDI display, SATA and Ethernet. 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The ADC can get data from external sensors, etc.</a:t>
            </a:r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The DAC can control servo-motors, etc.</a:t>
            </a:r>
          </a:p>
          <a:p>
            <a:pPr marL="169736" indent="-169736" defTabSz="905256">
              <a:buFont typeface="Arial" panose="020B0604020202020204" pitchFamily="34" charset="0"/>
              <a:buChar char="•"/>
            </a:pPr>
            <a:endParaRPr lang="en-GB" dirty="0"/>
          </a:p>
          <a:p>
            <a:pPr marL="169736" indent="-16973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57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Can connector with Raspberry PI and Arduino shields and </a:t>
            </a:r>
            <a:r>
              <a:rPr lang="en-GB" dirty="0" err="1"/>
              <a:t>actuactors</a:t>
            </a:r>
            <a:endParaRPr lang="en-GB" dirty="0"/>
          </a:p>
          <a:p>
            <a:pPr marL="622364" lvl="1" indent="-16973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18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Can connector with Raspberry PI and Arduino shields and </a:t>
            </a:r>
            <a:r>
              <a:rPr lang="en-GB" dirty="0" err="1"/>
              <a:t>actuactors</a:t>
            </a:r>
            <a:endParaRPr lang="en-GB" dirty="0"/>
          </a:p>
          <a:p>
            <a:pPr marL="169736" indent="-169736">
              <a:buFont typeface="Arial" panose="020B0604020202020204" pitchFamily="34" charset="0"/>
              <a:buChar char="•"/>
            </a:pPr>
            <a:r>
              <a:rPr lang="en-GB" dirty="0"/>
              <a:t>Software support:</a:t>
            </a:r>
          </a:p>
          <a:p>
            <a:pPr lvl="1"/>
            <a:r>
              <a:rPr lang="en-GB" dirty="0">
                <a:hlinkClick r:id="rId3"/>
              </a:rPr>
              <a:t>ROS Melodic</a:t>
            </a:r>
            <a:r>
              <a:rPr lang="en-GB" dirty="0"/>
              <a:t> - Robotic platform</a:t>
            </a:r>
          </a:p>
          <a:p>
            <a:pPr lvl="1"/>
            <a:r>
              <a:rPr lang="en-GB" dirty="0">
                <a:hlinkClick r:id="rId3"/>
              </a:rPr>
              <a:t>MQTT </a:t>
            </a:r>
            <a:r>
              <a:rPr lang="en-GB" dirty="0"/>
              <a:t>– Machine-to-Machine” connectivity </a:t>
            </a:r>
            <a:endParaRPr lang="en-GB" dirty="0">
              <a:hlinkClick r:id="rId4"/>
            </a:endParaRPr>
          </a:p>
          <a:p>
            <a:pPr lvl="1"/>
            <a:r>
              <a:rPr lang="en-GB" dirty="0">
                <a:hlinkClick r:id="rId4"/>
              </a:rPr>
              <a:t>OpenCV 4.0.1</a:t>
            </a:r>
            <a:r>
              <a:rPr lang="en-GB" dirty="0"/>
              <a:t> - Computer Vision Library</a:t>
            </a:r>
          </a:p>
          <a:p>
            <a:pPr lvl="1"/>
            <a:r>
              <a:rPr lang="en-GB" dirty="0">
                <a:hlinkClick r:id="rId5"/>
              </a:rPr>
              <a:t>Intel </a:t>
            </a:r>
            <a:r>
              <a:rPr lang="en-GB" dirty="0" err="1">
                <a:hlinkClick r:id="rId5"/>
              </a:rPr>
              <a:t>Movidius</a:t>
            </a:r>
            <a:r>
              <a:rPr lang="en-GB" dirty="0"/>
              <a:t> - Neuromorphic chip</a:t>
            </a:r>
          </a:p>
          <a:p>
            <a:pPr lvl="1"/>
            <a:r>
              <a:rPr lang="en-GB" dirty="0">
                <a:hlinkClick r:id="rId6"/>
              </a:rPr>
              <a:t>Python 2.7 and 3.6 support</a:t>
            </a:r>
            <a:r>
              <a:rPr lang="en-GB" dirty="0"/>
              <a:t> - Scripting Programming Language</a:t>
            </a:r>
          </a:p>
          <a:p>
            <a:pPr lvl="1"/>
            <a:r>
              <a:rPr lang="en-GB" dirty="0">
                <a:hlinkClick r:id="rId7"/>
              </a:rPr>
              <a:t>Ubuntu 18.04 LTS </a:t>
            </a:r>
            <a:r>
              <a:rPr lang="en-GB" dirty="0"/>
              <a:t>- Operating System</a:t>
            </a:r>
          </a:p>
          <a:p>
            <a:pPr lvl="1"/>
            <a:r>
              <a:rPr lang="en-GB" dirty="0">
                <a:hlinkClick r:id="rId8"/>
              </a:rPr>
              <a:t>Xilinx SDSoC</a:t>
            </a:r>
            <a:r>
              <a:rPr lang="en-GB" dirty="0"/>
              <a:t> environment (HLS – ‘C’ to ‘VHDL’)</a:t>
            </a:r>
          </a:p>
          <a:p>
            <a:pPr lvl="1"/>
            <a:r>
              <a:rPr lang="en-GB" dirty="0">
                <a:hlinkClick r:id="rId9"/>
              </a:rPr>
              <a:t>T</a:t>
            </a:r>
            <a:r>
              <a:rPr lang="en-GB" sz="1000" dirty="0">
                <a:hlinkClick r:id="rId9"/>
              </a:rPr>
              <a:t>ULIPP</a:t>
            </a:r>
            <a:r>
              <a:rPr lang="en-GB" dirty="0">
                <a:hlinkClick r:id="rId9"/>
              </a:rPr>
              <a:t>’s STHEM</a:t>
            </a:r>
            <a:r>
              <a:rPr lang="en-GB" dirty="0"/>
              <a:t> Toolchain (on GitHub) with </a:t>
            </a:r>
            <a:r>
              <a:rPr lang="en-GB" dirty="0" err="1"/>
              <a:t>Lynsyn</a:t>
            </a:r>
            <a:r>
              <a:rPr lang="en-GB" dirty="0"/>
              <a:t> Power Monitor Unit (PMU)</a:t>
            </a:r>
          </a:p>
          <a:p>
            <a:pPr lvl="1"/>
            <a:r>
              <a:rPr lang="en-GB" dirty="0">
                <a:hlinkClick r:id="rId10"/>
              </a:rPr>
              <a:t>Xilinx DPU</a:t>
            </a:r>
            <a:r>
              <a:rPr lang="en-GB" dirty="0"/>
              <a:t> for Convolutional Neural Network</a:t>
            </a:r>
            <a:br>
              <a:rPr lang="en-GB" dirty="0"/>
            </a:br>
            <a:endParaRPr lang="en-GB" dirty="0"/>
          </a:p>
          <a:p>
            <a:pPr marL="622364" lvl="1" indent="-16973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AAC2-69AC-406E-9ADE-013714485F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60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6A7E-0D60-48A7-AE62-1AA543A8BA6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49969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94F3-3D7C-4F38-9A5A-2324910EE2A9}" type="datetime5">
              <a:rPr lang="en-GB" sz="127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23-Sep-19</a:t>
            </a:fld>
            <a:endParaRPr lang="en-GB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GB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GB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273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6A7E-0D60-48A7-AE62-1AA543A8BA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73965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6A7E-0D60-48A7-AE62-1AA543A8BA6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35893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6A7E-0D60-48A7-AE62-1AA543A8BA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432052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6A7E-0D60-48A7-AE62-1AA543A8BA6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14429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E008-0AB3-4558-AF1B-381A890110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596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83BA-D3D4-49AF-988A-B7F9056F0A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36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125-612C-4CED-AFDB-1C1E746C58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67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A52C-5278-438C-A2A2-F533134179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86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88AE-DBEB-442D-90FC-1864A9B3AE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37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4669-7D8B-4F87-BDEF-0B8148A8B6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22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D5E5-EFA5-4917-95FE-2DC1D597DD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68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C534-87D4-4BD9-BC23-6EA1E9AF86D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47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F079-B89C-4593-B13D-0426C55D0D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95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7A5-98D4-4845-AC44-E3C463AE89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35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176A7E-0D60-48A7-AE62-1AA543A8BA6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AE835DC-E012-4F4A-87E7-620CA7265E9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2367"/>
            <a:ext cx="1126995" cy="11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37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Zhe7gQpUnE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bit.ly/VCS_OHR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t.ly/VCS_FM191_firmware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://bit.ly/VCS_Software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bit.ly/VCS_Hardware" TargetMode="Externa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bit.ly/VCS_Xilinx_Linux" TargetMode="External"/><Relationship Id="rId7" Type="http://schemas.openxmlformats.org/officeDocument/2006/relationships/hyperlink" Target="http://bit.ly/VCS_C_to_VHDL_SDSoC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t.ly/VCS_Vivado_Zynq" TargetMode="External"/><Relationship Id="rId11" Type="http://schemas.openxmlformats.org/officeDocument/2006/relationships/image" Target="../media/image34.png"/><Relationship Id="rId5" Type="http://schemas.openxmlformats.org/officeDocument/2006/relationships/hyperlink" Target="http://bit.ly/VCS_Peta_Linux" TargetMode="External"/><Relationship Id="rId10" Type="http://schemas.openxmlformats.org/officeDocument/2006/relationships/image" Target="../media/image33.jpeg"/><Relationship Id="rId4" Type="http://schemas.openxmlformats.org/officeDocument/2006/relationships/hyperlink" Target="https://ubuntu.com/" TargetMode="External"/><Relationship Id="rId9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ython.org/" TargetMode="External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hyperlink" Target="http://mqtt.org/" TargetMode="External"/><Relationship Id="rId7" Type="http://schemas.openxmlformats.org/officeDocument/2006/relationships/hyperlink" Target="http://www.pynq.io/" TargetMode="Externa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1.pn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os.org/" TargetMode="External"/><Relationship Id="rId11" Type="http://schemas.openxmlformats.org/officeDocument/2006/relationships/image" Target="../media/image36.png"/><Relationship Id="rId5" Type="http://schemas.openxmlformats.org/officeDocument/2006/relationships/hyperlink" Target="https://opencv.org/" TargetMode="External"/><Relationship Id="rId15" Type="http://schemas.openxmlformats.org/officeDocument/2006/relationships/image" Target="../media/image40.png"/><Relationship Id="rId10" Type="http://schemas.openxmlformats.org/officeDocument/2006/relationships/image" Target="../media/image8.png"/><Relationship Id="rId19" Type="http://schemas.openxmlformats.org/officeDocument/2006/relationships/image" Target="../media/image44.png"/><Relationship Id="rId4" Type="http://schemas.openxmlformats.org/officeDocument/2006/relationships/hyperlink" Target="https://www.oasis-open.org/" TargetMode="External"/><Relationship Id="rId9" Type="http://schemas.openxmlformats.org/officeDocument/2006/relationships/hyperlink" Target="https://jupyter.org/index.html" TargetMode="External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xilinx.com/products/design-tools/ai-inference/edge-ai-platform.html" TargetMode="Externa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www.xilinx.com/products/intellectual-property/dpu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hyperlink" Target="https://www.tensorflow.org/" TargetMode="External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hyperlink" Target="https://pjreddie.com/darknet/" TargetMode="External"/><Relationship Id="rId5" Type="http://schemas.openxmlformats.org/officeDocument/2006/relationships/hyperlink" Target="https://keras.io/" TargetMode="External"/><Relationship Id="rId10" Type="http://schemas.openxmlformats.org/officeDocument/2006/relationships/image" Target="../media/image50.png"/><Relationship Id="rId4" Type="http://schemas.openxmlformats.org/officeDocument/2006/relationships/hyperlink" Target="https://www.xilinx.com/applications/megatrends/machine-learning.html" TargetMode="External"/><Relationship Id="rId9" Type="http://schemas.openxmlformats.org/officeDocument/2006/relationships/hyperlink" Target="https://caffe.berkeleyvision.org/" TargetMode="External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5.jpeg"/><Relationship Id="rId2" Type="http://schemas.openxmlformats.org/officeDocument/2006/relationships/video" Target="https://www.youtube.com/embed/eWlavqWKE-Q?feature=oembed" TargetMode="External"/><Relationship Id="rId1" Type="http://schemas.openxmlformats.org/officeDocument/2006/relationships/video" Target="https://www.youtube.com/embed/Y-Qf1VaHy5g?feature=oembed" TargetMode="External"/><Relationship Id="rId6" Type="http://schemas.openxmlformats.org/officeDocument/2006/relationships/hyperlink" Target="http://bit.ly/VCS1_SLAM" TargetMode="External"/><Relationship Id="rId5" Type="http://schemas.openxmlformats.org/officeDocument/2006/relationships/image" Target="../media/image54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VCS1_NN" TargetMode="External"/><Relationship Id="rId3" Type="http://schemas.openxmlformats.org/officeDocument/2006/relationships/slideLayout" Target="../slideLayouts/slideLayout4.xml"/><Relationship Id="rId7" Type="http://schemas.openxmlformats.org/officeDocument/2006/relationships/hyperlink" Target="http://bit.ly/VCS1_NDVI" TargetMode="External"/><Relationship Id="rId2" Type="http://schemas.openxmlformats.org/officeDocument/2006/relationships/video" Target="https://www.youtube.com/embed/onZqpUCNN2Q?feature=oembed" TargetMode="External"/><Relationship Id="rId1" Type="http://schemas.openxmlformats.org/officeDocument/2006/relationships/video" Target="https://www.youtube.com/embed/WqE9EyK46-E?feature=oembed" TargetMode="Externa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4OP3E_dkFoE?start=1&amp;feature=oembed" TargetMode="External"/><Relationship Id="rId5" Type="http://schemas.openxmlformats.org/officeDocument/2006/relationships/hyperlink" Target="http://bit.ly/VCS1_VineScout" TargetMode="Externa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xilinx.com/alliance/memberlocator/1-8dv3-20.html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hyperlink" Target="https://www.sundance.com/about-sundance/iso9001-2015/" TargetMode="Externa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9.jpeg"/><Relationship Id="rId2" Type="http://schemas.openxmlformats.org/officeDocument/2006/relationships/video" Target="https://www.youtube.com/embed/Z1_2H4vnYsw?feature=oembed" TargetMode="External"/><Relationship Id="rId1" Type="http://schemas.openxmlformats.org/officeDocument/2006/relationships/video" Target="https://www.youtube.com/embed/TJH8dY072oE?feature=oembed" TargetMode="External"/><Relationship Id="rId6" Type="http://schemas.openxmlformats.org/officeDocument/2006/relationships/hyperlink" Target="http://bit.ly/Tullip_Use_Case_UAV" TargetMode="External"/><Relationship Id="rId5" Type="http://schemas.openxmlformats.org/officeDocument/2006/relationships/hyperlink" Target="http://bit.ly/VineScout_VCS_Summit_XL" TargetMode="Externa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ulipp.eu/advisory-board-endorsement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o99beTU2J8?feature=oembed" TargetMode="Externa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svg"/><Relationship Id="rId3" Type="http://schemas.openxmlformats.org/officeDocument/2006/relationships/hyperlink" Target="https://en.wikipedia.org/wiki/Visual_servoing" TargetMode="External"/><Relationship Id="rId7" Type="http://schemas.openxmlformats.org/officeDocument/2006/relationships/hyperlink" Target="https://www.sundance.com/sundance-in-eu-projects-programs/" TargetMode="External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martagrihubs.eu/portal/network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eurostars-eureka.eu/project/id/11884" TargetMode="External"/><Relationship Id="rId10" Type="http://schemas.openxmlformats.org/officeDocument/2006/relationships/image" Target="../media/image66.png"/><Relationship Id="rId4" Type="http://schemas.openxmlformats.org/officeDocument/2006/relationships/hyperlink" Target="https://en.wikipedia.org/wiki/3D_pose_estimation" TargetMode="External"/><Relationship Id="rId9" Type="http://schemas.openxmlformats.org/officeDocument/2006/relationships/image" Target="../media/image65.png"/><Relationship Id="rId1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m@sundance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3spoken.co.uk/2010/11/unanswered-questions-of-modern-monetary.html" TargetMode="External"/><Relationship Id="rId5" Type="http://schemas.openxmlformats.org/officeDocument/2006/relationships/image" Target="../media/image71.jpg"/><Relationship Id="rId4" Type="http://schemas.openxmlformats.org/officeDocument/2006/relationships/hyperlink" Target="mailto:Flemming.c@sundanc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hyperlink" Target="https://www.xilinx.com/alliance/memberlocator/1-8dv3-20.html" TargetMode="Externa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ndance.technology/system-on-modules-som/som-modules/teo820-zu4ev/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www.xilinx.com/support/documentation/selection-guides/zynq-ultrascale-plus-product-selection-guid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hyperlink" Target="https://wiki.trenz-electronic.de/display/PD/TE08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hyperlink" Target="https://www.sundance.technology/system-on-modules-som/fmc-modules/adc-dac-fmc-modules/fm191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sundance.technology/cots-systems/pc104-blade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lick.intel.com/intelr-realsensetm-depth-camera-d435.html" TargetMode="External"/><Relationship Id="rId7" Type="http://schemas.openxmlformats.org/officeDocument/2006/relationships/hyperlink" Target="https://www.intelrealsense.com/tracking-camera-t265/?utm_source=intelcom_website&amp;utm_medium=button&amp;utm_campaign=launch_T265&amp;utm_content=T265_learn-more_button&amp;_ga=2.145062260.1714113899.1561109397-1958387135.155617864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intelrealsense.com/stereo-depth/?utm_source=intelcom_website&amp;utm_medium=button&amp;utm_campaign=day-to-day&amp;utm_content=D400_learn-more_button&amp;_ga=2.59495981.1217689678.1561109368-1958387135.1556178647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realsense.intel.com/tracking-camera/" TargetMode="External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png"/><Relationship Id="rId7" Type="http://schemas.openxmlformats.org/officeDocument/2006/relationships/hyperlink" Target="http://bit.ly/VCS_SmartLynq_Cabl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t.ly/VCS_JTAG_Cable" TargetMode="External"/><Relationship Id="rId5" Type="http://schemas.openxmlformats.org/officeDocument/2006/relationships/hyperlink" Target="http://bit.ly/VCS_Tulipp_Toolchain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://bit.ly/VCS_Lynsyn" TargetMode="External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16444" y="260648"/>
            <a:ext cx="9127556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3000" b="1" dirty="0"/>
              <a:t>49th Intelligent Sensing Program </a:t>
            </a:r>
          </a:p>
          <a:p>
            <a:pPr algn="ctr"/>
            <a:r>
              <a:rPr lang="en-GB" sz="3000" b="1" dirty="0"/>
              <a:t>Sensing in Precision (Digital) Agriculture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1517285-7FD9-4B41-A19B-B9297950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44" y="5805264"/>
            <a:ext cx="9144000" cy="365125"/>
          </a:xfrm>
        </p:spPr>
        <p:txBody>
          <a:bodyPr/>
          <a:lstStyle/>
          <a:p>
            <a:pPr algn="ctr"/>
            <a:r>
              <a:rPr lang="en-GB" sz="2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DomCasual BT" panose="03060902030302020204" pitchFamily="66" charset="0"/>
              </a:rPr>
              <a:t>Sundance Multiprocessor Technology Ltd</a:t>
            </a:r>
            <a:r>
              <a:rPr lang="en-GB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</a:p>
        </p:txBody>
      </p:sp>
      <p:pic>
        <p:nvPicPr>
          <p:cNvPr id="3" name="mZhe7gQpUn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3648" y="1700808"/>
            <a:ext cx="62406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66" dirty="0"/>
              <a:t>open source</a:t>
            </a:r>
            <a:endParaRPr lang="en-GB" sz="2177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53462" y="720000"/>
            <a:ext cx="5286853" cy="5528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Open Source and online documentation: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CERN’s Open Hardware Repository</a:t>
            </a:r>
          </a:p>
          <a:p>
            <a:pPr lvl="1"/>
            <a:r>
              <a:rPr lang="en-GB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http://bit.ly/VCS_OHR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VCS Hardware</a:t>
            </a:r>
          </a:p>
          <a:p>
            <a:pPr lvl="1"/>
            <a:r>
              <a:rPr lang="en-GB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http://bit.ly/VCS_Hardware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VCS Software</a:t>
            </a:r>
          </a:p>
          <a:p>
            <a:pPr lvl="1"/>
            <a:r>
              <a:rPr lang="en-GB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http://bit.ly/VCS_Software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VCS Firmware</a:t>
            </a:r>
          </a:p>
          <a:p>
            <a:pPr lvl="1"/>
            <a:r>
              <a:rPr lang="en-GB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http://bit.ly/VCS_FM191_firmware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xmlns="" id="{D24917CE-B217-482E-804C-4FF15F36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D9F733-507D-4665-88E5-22D8E2DE6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32" y="4142955"/>
            <a:ext cx="1657046" cy="11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253D7F-400C-4716-A800-321B7562D2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7476" y="5590378"/>
            <a:ext cx="1794439" cy="695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E446AF-461C-4C30-9CD9-6A15B03662F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8554" y="2825002"/>
            <a:ext cx="1142481" cy="1200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4FE774-8D55-475C-91A5-D10C789919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  <p:pic>
        <p:nvPicPr>
          <p:cNvPr id="9" name="Picture 8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xmlns="" id="{C15A78D2-B78C-4E50-AD1E-9A18291B27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9" y="1183684"/>
            <a:ext cx="1075149" cy="15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66" dirty="0"/>
              <a:t>VCS-1 Development tools </a:t>
            </a:r>
            <a:endParaRPr lang="en-GB" sz="2177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225096" y="790124"/>
            <a:ext cx="5286853" cy="54582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VCS’s “Processing System” (PS) running within the ARM A53 CPUs, is supported by Linux: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sz="21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http://bit.ly/VCS_Xilinx_Linux</a:t>
            </a:r>
            <a:endParaRPr lang="en-GB" sz="2100" dirty="0">
              <a:solidFill>
                <a:srgbClr val="FF0000"/>
              </a:solidFill>
            </a:endParaRPr>
          </a:p>
          <a:p>
            <a:pPr>
              <a:buFont typeface="Century Gothic" panose="020B0502020202020204" pitchFamily="34" charset="0"/>
              <a:buChar char="►"/>
            </a:pPr>
            <a:r>
              <a:rPr lang="en-GB" sz="21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https://ubuntu.com/</a:t>
            </a:r>
            <a:r>
              <a:rPr lang="en-GB" sz="21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VCS has a version of Ubuntu 16.04 LTS and 18.04 LTS ported and for free download.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Xilinx also offers free option of an embedded Linux for Zynq,  called </a:t>
            </a:r>
            <a:r>
              <a:rPr lang="en-GB" dirty="0" err="1">
                <a:solidFill>
                  <a:schemeClr val="tx1"/>
                </a:solidFill>
              </a:rPr>
              <a:t>PetaLinux</a:t>
            </a:r>
            <a:r>
              <a:rPr lang="en-GB" dirty="0">
                <a:solidFill>
                  <a:schemeClr val="tx1"/>
                </a:solidFill>
              </a:rPr>
              <a:t>: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sz="21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http://bit.ly/VCS_Peta_Linux</a:t>
            </a:r>
            <a:endParaRPr lang="en-GB" sz="21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 VCS’s “Programable Logic” (PL) – that is the ‘classic’ FPGA fabric - is supported by the free </a:t>
            </a:r>
            <a:r>
              <a:rPr lang="en-GB" dirty="0" err="1">
                <a:solidFill>
                  <a:schemeClr val="tx1"/>
                </a:solidFill>
              </a:rPr>
              <a:t>WebPACK</a:t>
            </a:r>
            <a:r>
              <a:rPr lang="en-GB" dirty="0">
                <a:solidFill>
                  <a:schemeClr val="tx1"/>
                </a:solidFill>
              </a:rPr>
              <a:t> &amp; SD-SoC environment from Xilinx: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sz="21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http://bit.ly/VCS_Vivado_Zynq</a:t>
            </a:r>
            <a:endParaRPr lang="en-GB" sz="2100" dirty="0">
              <a:solidFill>
                <a:srgbClr val="FF0000"/>
              </a:solidFill>
            </a:endParaRPr>
          </a:p>
          <a:p>
            <a:pPr>
              <a:buFont typeface="Century Gothic" panose="020B0502020202020204" pitchFamily="34" charset="0"/>
              <a:buChar char="►"/>
            </a:pPr>
            <a:r>
              <a:rPr lang="en-GB" sz="2100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http://bit.ly/VCS_C_to_VHDL_SDSoC</a:t>
            </a:r>
            <a:r>
              <a:rPr lang="en-GB" sz="2100" dirty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xmlns="" id="{D24917CE-B217-482E-804C-4FF15F36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C974E9-071E-4B3F-BA75-9637E5A30C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EC7BDD-756A-43EB-B826-D03AF43CD2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87" y="4023871"/>
            <a:ext cx="2016224" cy="708733"/>
          </a:xfrm>
          <a:prstGeom prst="rect">
            <a:avLst/>
          </a:prstGeom>
        </p:spPr>
      </p:pic>
      <p:pic>
        <p:nvPicPr>
          <p:cNvPr id="10" name="Picture 9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xmlns="" id="{81A85B7C-4735-4B5C-A3AA-C1AB4F05C3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47735"/>
            <a:ext cx="1661287" cy="917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351DD0-A887-4073-A515-CD241E9CA19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5677" y="2808311"/>
            <a:ext cx="977644" cy="977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3A7EE9-A77A-4482-9374-0234D46D66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70" y="4951592"/>
            <a:ext cx="2742811" cy="106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4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66" dirty="0"/>
              <a:t>programming tools </a:t>
            </a:r>
            <a:endParaRPr lang="en-GB" sz="2177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53844" y="908719"/>
            <a:ext cx="5286853" cy="5404461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MQTT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compatible</a:t>
            </a:r>
          </a:p>
          <a:p>
            <a:pPr lvl="1"/>
            <a:r>
              <a:rPr lang="en-GB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OASIS</a:t>
            </a:r>
            <a:r>
              <a:rPr lang="en-GB" dirty="0">
                <a:solidFill>
                  <a:schemeClr val="tx1"/>
                </a:solidFill>
              </a:rPr>
              <a:t> standard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Machine-to-machine (M2M)/"Internet of Things" connectivity protocol.</a:t>
            </a:r>
          </a:p>
          <a:p>
            <a:r>
              <a:rPr lang="en-GB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OpenCV</a:t>
            </a:r>
            <a:r>
              <a:rPr lang="en-GB" dirty="0">
                <a:solidFill>
                  <a:schemeClr val="tx1"/>
                </a:solidFill>
              </a:rPr>
              <a:t> compatible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Open source computer vision and machine learning software library. </a:t>
            </a:r>
          </a:p>
          <a:p>
            <a:r>
              <a:rPr lang="en-GB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ROS</a:t>
            </a:r>
            <a:r>
              <a:rPr lang="en-GB" dirty="0">
                <a:solidFill>
                  <a:schemeClr val="tx1"/>
                </a:solidFill>
              </a:rPr>
              <a:t> compatible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The Robot Operating System (ROS) is a set of software libraries and tools that helps building robot applications.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ROS2 ready</a:t>
            </a:r>
          </a:p>
          <a:p>
            <a:r>
              <a:rPr lang="en-GB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PYNQ</a:t>
            </a:r>
            <a:r>
              <a:rPr lang="en-GB" dirty="0">
                <a:solidFill>
                  <a:schemeClr val="tx1"/>
                </a:solidFill>
              </a:rPr>
              <a:t> compatible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PYNQ is an open-source project from Xilinx that is utilizing </a:t>
            </a:r>
            <a:r>
              <a:rPr lang="en-GB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Python</a:t>
            </a:r>
            <a:r>
              <a:rPr lang="en-GB" dirty="0">
                <a:solidFill>
                  <a:schemeClr val="tx1"/>
                </a:solidFill>
              </a:rPr>
              <a:t> &amp; </a:t>
            </a:r>
            <a:r>
              <a:rPr lang="en-GB" dirty="0">
                <a:solidFill>
                  <a:srgbClr val="FF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Jupyter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to make it easy to design embedded systems with Zynq</a:t>
            </a:r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xmlns="" id="{D24917CE-B217-482E-804C-4FF15F36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C974E9-071E-4B3F-BA75-9637E5A30C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F845EA-2750-4795-86D6-CDFCD847150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4484297"/>
            <a:ext cx="560969" cy="560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F55F561-B945-447F-8100-E652C3ABCB9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366" y="2708920"/>
            <a:ext cx="557985" cy="687813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ACA73860-7BAE-49FF-9A8C-8530C54930E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9305" r="12690" b="32365"/>
          <a:stretch/>
        </p:blipFill>
        <p:spPr>
          <a:xfrm>
            <a:off x="5674843" y="3600620"/>
            <a:ext cx="1756162" cy="8236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AE45468-D930-4CFC-AE13-3B3DF605474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2776"/>
            <a:ext cx="1218700" cy="84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07644A-7459-4F32-A7D9-AA04B0B6D9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39" y="1988840"/>
            <a:ext cx="686006" cy="467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4B4136F-B855-482A-A052-CAE095E32A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09795" y="1412776"/>
            <a:ext cx="1262583" cy="387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6ADC579-4B41-44F4-B5B6-1142F4F934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3247" y="3640451"/>
            <a:ext cx="835745" cy="8330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71DCE2C-53CE-4263-BA9B-2F781F378FC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03" y="5057751"/>
            <a:ext cx="2109045" cy="59635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844C7B3C-C8AB-493E-B66D-D6FA0FF655D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278817" y="5827405"/>
            <a:ext cx="18002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256858" y="1268761"/>
            <a:ext cx="5179238" cy="49079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Xilinx Edge-AI Platform provides comprehensive tools and models which utilize unique deep compression and hardware-accelerated Deep Learning technology.</a:t>
            </a:r>
          </a:p>
          <a:p>
            <a:r>
              <a:rPr lang="en-US" dirty="0">
                <a:solidFill>
                  <a:schemeClr val="tx1"/>
                </a:solidFill>
              </a:rPr>
              <a:t>The platform provides efficient, convenient and economical inference deployments for embedded-CPU-based FPGAs.</a:t>
            </a:r>
          </a:p>
          <a:p>
            <a:r>
              <a:rPr lang="en-US" dirty="0">
                <a:solidFill>
                  <a:schemeClr val="tx1"/>
                </a:solidFill>
              </a:rPr>
              <a:t>The Xilinx AI team consists of renowned researchers and experienced professionals known for their pioneering work in  the field of deep learning.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CA1255C-7DB7-43A0-BA77-C453F1E6EC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199" dirty="0"/>
              <a:t>Edge-AI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4498251-37B8-4C1F-A6A6-A2B7082CF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E13BA8-1190-4C19-889C-1E21695D9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169328"/>
            <a:ext cx="3523055" cy="3178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5AD331-A73D-4C1C-9407-3743A639190F}"/>
              </a:ext>
            </a:extLst>
          </p:cNvPr>
          <p:cNvSpPr txBox="1"/>
          <p:nvPr/>
        </p:nvSpPr>
        <p:spPr>
          <a:xfrm>
            <a:off x="5364088" y="5363523"/>
            <a:ext cx="352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Xilinx Edge - AI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F4B2577-C6E0-4A05-AC48-B2792B95C80A}"/>
              </a:ext>
            </a:extLst>
          </p:cNvPr>
          <p:cNvSpPr/>
          <p:nvPr/>
        </p:nvSpPr>
        <p:spPr>
          <a:xfrm>
            <a:off x="107504" y="72000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VCS-1 is fully compatible with the Xilinx Edge-AI. </a:t>
            </a:r>
          </a:p>
        </p:txBody>
      </p:sp>
    </p:spTree>
    <p:extLst>
      <p:ext uri="{BB962C8B-B14F-4D97-AF65-F5344CB8AC3E}">
        <p14:creationId xmlns:p14="http://schemas.microsoft.com/office/powerpoint/2010/main" val="297326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50568B8-0A52-4E99-BC2D-EB1C164E1F40}"/>
              </a:ext>
            </a:extLst>
          </p:cNvPr>
          <p:cNvSpPr/>
          <p:nvPr/>
        </p:nvSpPr>
        <p:spPr>
          <a:xfrm>
            <a:off x="284862" y="2152292"/>
            <a:ext cx="8933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dirty="0"/>
              <a:t>Key Features</a:t>
            </a:r>
          </a:p>
          <a:p>
            <a:endParaRPr lang="en-US" sz="1400" dirty="0"/>
          </a:p>
          <a:p>
            <a:r>
              <a:rPr lang="en-US" sz="1400" dirty="0"/>
              <a:t>    Provides a complete set of  toolchains with compression, compilation, deployment and profiling.</a:t>
            </a:r>
          </a:p>
          <a:p>
            <a:r>
              <a:rPr lang="en-US" sz="1400" dirty="0"/>
              <a:t>    Supports mainstream frameworks and the latest models capable of diverse deep learning tasks</a:t>
            </a:r>
          </a:p>
          <a:p>
            <a:r>
              <a:rPr lang="en-US" sz="1400" dirty="0"/>
              <a:t>    Provides a lightweight standard C/C++ programming API (</a:t>
            </a:r>
            <a:r>
              <a:rPr lang="en-US" sz="1200" dirty="0"/>
              <a:t>no RTL programming knowledge required)</a:t>
            </a:r>
          </a:p>
          <a:p>
            <a:r>
              <a:rPr lang="en-US" sz="1400" dirty="0"/>
              <a:t>    Scalable board support from cost-optimized to performance-driven platforms</a:t>
            </a:r>
          </a:p>
          <a:p>
            <a:r>
              <a:rPr lang="en-US" sz="1400" dirty="0"/>
              <a:t>    Supports system integration with both </a:t>
            </a:r>
            <a:r>
              <a:rPr lang="en-US" sz="1400" dirty="0" err="1"/>
              <a:t>SDSoC</a:t>
            </a:r>
            <a:r>
              <a:rPr lang="en-US" sz="1400" dirty="0"/>
              <a:t> and </a:t>
            </a:r>
            <a:r>
              <a:rPr lang="en-US" sz="1400" dirty="0" err="1"/>
              <a:t>Vivado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DNNDK consists of:</a:t>
            </a:r>
          </a:p>
          <a:p>
            <a:endParaRPr lang="en-US" sz="1400" dirty="0"/>
          </a:p>
          <a:p>
            <a:r>
              <a:rPr lang="en-US" sz="1400" dirty="0"/>
              <a:t>    </a:t>
            </a:r>
            <a:r>
              <a:rPr lang="en-US" sz="1400" dirty="0" err="1"/>
              <a:t>DEep</a:t>
            </a:r>
            <a:r>
              <a:rPr lang="en-US" sz="1400" dirty="0"/>
              <a:t> </a:t>
            </a:r>
            <a:r>
              <a:rPr lang="en-US" sz="1400" dirty="0" err="1"/>
              <a:t>ComprEssioN</a:t>
            </a:r>
            <a:r>
              <a:rPr lang="en-US" sz="1400" dirty="0"/>
              <a:t> Tool (DECENT)</a:t>
            </a:r>
          </a:p>
          <a:p>
            <a:r>
              <a:rPr lang="en-US" sz="1400" dirty="0"/>
              <a:t>    Deep Neural Network Compiler (DNNC)</a:t>
            </a:r>
          </a:p>
          <a:p>
            <a:r>
              <a:rPr lang="en-US" sz="1400" dirty="0"/>
              <a:t>    Neural Network Runtime (N2Cube)</a:t>
            </a:r>
          </a:p>
          <a:p>
            <a:r>
              <a:rPr lang="en-US" sz="1400" dirty="0"/>
              <a:t>    Profiler</a:t>
            </a:r>
          </a:p>
          <a:p>
            <a:endParaRPr lang="en-US" sz="1400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CA1255C-7DB7-43A0-BA77-C453F1E6EC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199" dirty="0"/>
              <a:t>Edge-AI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4498251-37B8-4C1F-A6A6-A2B7082CF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5AD331-A73D-4C1C-9407-3743A639190F}"/>
              </a:ext>
            </a:extLst>
          </p:cNvPr>
          <p:cNvSpPr txBox="1"/>
          <p:nvPr/>
        </p:nvSpPr>
        <p:spPr>
          <a:xfrm>
            <a:off x="755576" y="160337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Xilinx-DPU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142E08-F0D1-4A94-8A8C-85968BC76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627" y="4230624"/>
            <a:ext cx="3376984" cy="21157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293B40-73C5-4C9A-B9E6-0AFF0B11CC65}"/>
              </a:ext>
            </a:extLst>
          </p:cNvPr>
          <p:cNvSpPr/>
          <p:nvPr/>
        </p:nvSpPr>
        <p:spPr>
          <a:xfrm>
            <a:off x="0" y="720000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DNNDK™ </a:t>
            </a:r>
          </a:p>
          <a:p>
            <a:r>
              <a:rPr lang="en-US" dirty="0"/>
              <a:t>(Deep Neural Network Development Kit)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10E515-F75E-44C6-871E-C9E331B4D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4627" y="538043"/>
            <a:ext cx="3178126" cy="21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8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CA1255C-7DB7-43A0-BA77-C453F1E6EC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199" dirty="0"/>
              <a:t>Edge-AI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4498251-37B8-4C1F-A6A6-A2B7082CF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5AD331-A73D-4C1C-9407-3743A639190F}"/>
              </a:ext>
            </a:extLst>
          </p:cNvPr>
          <p:cNvSpPr txBox="1"/>
          <p:nvPr/>
        </p:nvSpPr>
        <p:spPr>
          <a:xfrm>
            <a:off x="7066853" y="1847195"/>
            <a:ext cx="1393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Xilinx Edge-AI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293B40-73C5-4C9A-B9E6-0AFF0B11CC65}"/>
              </a:ext>
            </a:extLst>
          </p:cNvPr>
          <p:cNvSpPr/>
          <p:nvPr/>
        </p:nvSpPr>
        <p:spPr>
          <a:xfrm>
            <a:off x="0" y="6971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Frameworks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50568B8-0A52-4E99-BC2D-EB1C164E1F40}"/>
              </a:ext>
            </a:extLst>
          </p:cNvPr>
          <p:cNvSpPr/>
          <p:nvPr/>
        </p:nvSpPr>
        <p:spPr>
          <a:xfrm>
            <a:off x="196032" y="3003840"/>
            <a:ext cx="8933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Xilinx Edge-AI Platform supports a number of industry-standard frameworks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TensorFlow is an open-source framework developed by Google.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CAFFE is an open-source framework developed at UC Berkley.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Darknet is an open-source framework developed by Joseph Redmon.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Keras</a:t>
            </a:r>
            <a:r>
              <a:rPr lang="en-US" dirty="0"/>
              <a:t> is a high-level neural networks API, written in Python and capable of running on top of TensorFlow.</a:t>
            </a:r>
          </a:p>
        </p:txBody>
      </p:sp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xmlns="" id="{82FB7E38-D7E9-477F-AB8A-5DC982193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953" y="5040000"/>
            <a:ext cx="3103447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xmlns="" id="{BCE21DDF-A5E6-44E6-BF07-AB0682DFDB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1209" y="5040000"/>
            <a:ext cx="1058823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hlinkClick r:id="rId9"/>
            <a:extLst>
              <a:ext uri="{FF2B5EF4-FFF2-40B4-BE49-F238E27FC236}">
                <a16:creationId xmlns:a16="http://schemas.microsoft.com/office/drawing/2014/main" xmlns="" id="{48F0D9DB-906B-4526-9D79-22366E12B0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9195" y="5040000"/>
            <a:ext cx="1334693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close up of a sign&#10;&#10;Description automatically generated">
            <a:hlinkClick r:id="rId11"/>
            <a:extLst>
              <a:ext uri="{FF2B5EF4-FFF2-40B4-BE49-F238E27FC236}">
                <a16:creationId xmlns:a16="http://schemas.microsoft.com/office/drawing/2014/main" xmlns="" id="{E285F4B5-9CEB-4D8D-A7DE-762CB22D45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040000"/>
            <a:ext cx="910454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93E49F-00BE-411F-B136-4594DF07B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3251" y="464752"/>
            <a:ext cx="399749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60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CA1255C-7DB7-43A0-BA77-C453F1E6EC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199" dirty="0"/>
              <a:t>Edge-AI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4498251-37B8-4C1F-A6A6-A2B7082CF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293B40-73C5-4C9A-B9E6-0AFF0B11CC65}"/>
              </a:ext>
            </a:extLst>
          </p:cNvPr>
          <p:cNvSpPr/>
          <p:nvPr/>
        </p:nvSpPr>
        <p:spPr>
          <a:xfrm>
            <a:off x="0" y="6976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Models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E30841-39B9-4D2B-9112-23171DB3D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80" y="1066983"/>
            <a:ext cx="7127440" cy="512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23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CA1255C-7DB7-43A0-BA77-C453F1E6EC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199" dirty="0"/>
              <a:t>Applications</a:t>
            </a:r>
          </a:p>
        </p:txBody>
      </p:sp>
      <p:pic>
        <p:nvPicPr>
          <p:cNvPr id="3" name="Online Media 2" title="autonomous driving">
            <a:hlinkClick r:id="" action="ppaction://media"/>
            <a:extLst>
              <a:ext uri="{FF2B5EF4-FFF2-40B4-BE49-F238E27FC236}">
                <a16:creationId xmlns:a16="http://schemas.microsoft.com/office/drawing/2014/main" xmlns="" id="{30EC38FC-CBCA-4ED5-8141-47B3DF0BA1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90901" y="1052736"/>
            <a:ext cx="3681099" cy="207061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E4F1901F-7E41-46A3-A953-CAA684AD7335}"/>
              </a:ext>
            </a:extLst>
          </p:cNvPr>
          <p:cNvSpPr txBox="1">
            <a:spLocks/>
          </p:cNvSpPr>
          <p:nvPr/>
        </p:nvSpPr>
        <p:spPr>
          <a:xfrm>
            <a:off x="4485987" y="1905482"/>
            <a:ext cx="3681099" cy="365125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5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http://bit.ly/VCS1_SLAM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70B042-3E7F-48D0-BCFD-B621E8A81826}"/>
              </a:ext>
            </a:extLst>
          </p:cNvPr>
          <p:cNvSpPr/>
          <p:nvPr/>
        </p:nvSpPr>
        <p:spPr>
          <a:xfrm>
            <a:off x="552827" y="4152624"/>
            <a:ext cx="3680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rgbClr val="FF0000"/>
                </a:solidFill>
              </a:rPr>
              <a:t>http://bit.ly/VCS_Edge-AI</a:t>
            </a:r>
          </a:p>
        </p:txBody>
      </p:sp>
      <p:pic>
        <p:nvPicPr>
          <p:cNvPr id="2" name="Online Media 1" title="edge ai">
            <a:hlinkClick r:id="" action="ppaction://media"/>
            <a:extLst>
              <a:ext uri="{FF2B5EF4-FFF2-40B4-BE49-F238E27FC236}">
                <a16:creationId xmlns:a16="http://schemas.microsoft.com/office/drawing/2014/main" xmlns="" id="{26228747-BF72-4959-B4B7-8CFC150B6C0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232828" y="3273527"/>
            <a:ext cx="3680000" cy="20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" name="Online Media 4" title="Trees detection and NDVI computing">
            <a:hlinkClick r:id="" action="ppaction://media"/>
            <a:extLst>
              <a:ext uri="{FF2B5EF4-FFF2-40B4-BE49-F238E27FC236}">
                <a16:creationId xmlns:a16="http://schemas.microsoft.com/office/drawing/2014/main" xmlns="" id="{4BA050E8-83C4-4C77-A154-863A14F2A1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20000" y="1332000"/>
            <a:ext cx="4159998" cy="2340000"/>
          </a:xfrm>
          <a:prstGeom prst="rect">
            <a:avLst/>
          </a:prstGeom>
        </p:spPr>
      </p:pic>
      <p:pic>
        <p:nvPicPr>
          <p:cNvPr id="6" name="Online Media 5" title="Almond tree trunks detection">
            <a:hlinkClick r:id="" action="ppaction://media"/>
            <a:extLst>
              <a:ext uri="{FF2B5EF4-FFF2-40B4-BE49-F238E27FC236}">
                <a16:creationId xmlns:a16="http://schemas.microsoft.com/office/drawing/2014/main" xmlns="" id="{E3BF2A54-7FC1-49F1-B574-998CB372B97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960000" y="3960000"/>
            <a:ext cx="4159999" cy="2340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ECA47E2E-4B24-4E02-81F8-DC0A25E8072E}"/>
              </a:ext>
            </a:extLst>
          </p:cNvPr>
          <p:cNvSpPr txBox="1">
            <a:spLocks/>
          </p:cNvSpPr>
          <p:nvPr/>
        </p:nvSpPr>
        <p:spPr>
          <a:xfrm>
            <a:off x="4680000" y="2160000"/>
            <a:ext cx="3199999" cy="365125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500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http://bit.ly/VCS1_NDVI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9229AB67-B899-4B68-A03E-DD57AF88947C}"/>
              </a:ext>
            </a:extLst>
          </p:cNvPr>
          <p:cNvSpPr txBox="1">
            <a:spLocks/>
          </p:cNvSpPr>
          <p:nvPr/>
        </p:nvSpPr>
        <p:spPr>
          <a:xfrm>
            <a:off x="666000" y="4950000"/>
            <a:ext cx="3210778" cy="365125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500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http://bit.ly/VCS1_NN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4D34AF3-219C-4AA4-83D2-391B982FA6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199" dirty="0"/>
              <a:t>VCS-1 Applications</a:t>
            </a:r>
          </a:p>
        </p:txBody>
      </p:sp>
    </p:spTree>
    <p:extLst>
      <p:ext uri="{BB962C8B-B14F-4D97-AF65-F5344CB8AC3E}">
        <p14:creationId xmlns:p14="http://schemas.microsoft.com/office/powerpoint/2010/main" val="277503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CA1255C-7DB7-43A0-BA77-C453F1E6EC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199" dirty="0"/>
              <a:t>VCS-1 Applications</a:t>
            </a:r>
          </a:p>
        </p:txBody>
      </p:sp>
      <p:pic>
        <p:nvPicPr>
          <p:cNvPr id="2" name="Online Media 1" title="VineScout testing, July 2018, Portugal.">
            <a:hlinkClick r:id="" action="ppaction://media"/>
            <a:extLst>
              <a:ext uri="{FF2B5EF4-FFF2-40B4-BE49-F238E27FC236}">
                <a16:creationId xmlns:a16="http://schemas.microsoft.com/office/drawing/2014/main" xmlns="" id="{5DF738D8-C0A6-4EB7-A15E-4FB792B30B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1560" y="976337"/>
            <a:ext cx="7725872" cy="4345803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78975A36-9EF2-4927-863A-6DA73308C68C}"/>
              </a:ext>
            </a:extLst>
          </p:cNvPr>
          <p:cNvSpPr txBox="1">
            <a:spLocks/>
          </p:cNvSpPr>
          <p:nvPr/>
        </p:nvSpPr>
        <p:spPr>
          <a:xfrm>
            <a:off x="2483768" y="5520211"/>
            <a:ext cx="3189220" cy="365125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5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http://bit.ly/VCS1_VineScout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09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The company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323528" y="1052736"/>
            <a:ext cx="842493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550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fi-FI" altLang="en-US" sz="1600" b="1" dirty="0"/>
              <a:t>Established in 1989 by Flemming CHRISTENSEN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fi-FI" altLang="en-US" sz="1400" dirty="0"/>
              <a:t>Employee Owned and a </a:t>
            </a:r>
            <a:r>
              <a:rPr lang="fi-FI" altLang="en-US" sz="1400" i="1" dirty="0"/>
              <a:t>’Life-Style’ </a:t>
            </a:r>
            <a:r>
              <a:rPr lang="fi-FI" altLang="en-US" sz="1400" dirty="0"/>
              <a:t>company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fi-FI" altLang="en-US" sz="1400" dirty="0"/>
              <a:t>12x people with 300+ years experince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fi-FI" altLang="en-US" sz="1400" dirty="0"/>
              <a:t>4x with accredited </a:t>
            </a:r>
            <a:r>
              <a:rPr lang="fi-FI" altLang="en-US" sz="1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Xilinx FPGA training</a:t>
            </a:r>
            <a:endParaRPr lang="fi-FI" altLang="en-US" sz="1400" dirty="0">
              <a:solidFill>
                <a:srgbClr val="FF0000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fi-FI" altLang="en-US" sz="1400" dirty="0"/>
              <a:t>Always designed and built our own products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fi-FI" altLang="en-US" sz="1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BSI - ISO9001-2015 </a:t>
            </a:r>
            <a:r>
              <a:rPr lang="fi-FI" altLang="en-US" sz="1400" dirty="0"/>
              <a:t>certified, since 2003</a:t>
            </a:r>
            <a:br>
              <a:rPr lang="fi-FI" altLang="en-US" sz="1400" dirty="0"/>
            </a:br>
            <a:endParaRPr lang="fi-FI" altLang="en-US" sz="1400" dirty="0"/>
          </a:p>
          <a:p>
            <a:pPr eaLnBrk="1" hangingPunct="1">
              <a:spcBef>
                <a:spcPct val="20000"/>
              </a:spcBef>
            </a:pPr>
            <a:r>
              <a:rPr lang="fi-FI" altLang="en-US" sz="1600" b="1" dirty="0"/>
              <a:t>Techology Focus</a:t>
            </a:r>
          </a:p>
          <a:p>
            <a:pPr marL="71120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altLang="en-US" sz="1400" dirty="0"/>
              <a:t>Acceleration &amp; Vision, </a:t>
            </a:r>
          </a:p>
          <a:p>
            <a:pPr marL="71120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altLang="en-US" sz="1400" dirty="0"/>
              <a:t>Sensor &amp; Robotics</a:t>
            </a:r>
          </a:p>
          <a:p>
            <a:pPr marL="539750" lvl="1" indent="0" eaLnBrk="1" hangingPunct="1">
              <a:spcBef>
                <a:spcPct val="20000"/>
              </a:spcBef>
            </a:pPr>
            <a:endParaRPr lang="fi-FI" altLang="en-US" sz="1400" dirty="0"/>
          </a:p>
        </p:txBody>
      </p:sp>
      <p:pic>
        <p:nvPicPr>
          <p:cNvPr id="8206" name="Picture 14" descr="C:\Users\flemmingc\Desktop\Sundance House\Sundance House @ night - 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04" y="1772816"/>
            <a:ext cx="324087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lemmingC.SUNDANCE\Desktop\Sundance House\Sundance_Factory_Inside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41" y="4224253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FlemmingC.SUNDANCE\Desktop\Sundance House\Sundance_Factory_Inside_2.jpg">
            <a:extLst>
              <a:ext uri="{FF2B5EF4-FFF2-40B4-BE49-F238E27FC236}">
                <a16:creationId xmlns:a16="http://schemas.microsoft.com/office/drawing/2014/main" xmlns="" id="{036502D6-190E-4E95-A52E-0598B1C9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13" y="4224173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412EB8-7430-4EAE-A8AD-A2AD85F57B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4129" y="4224253"/>
            <a:ext cx="1914591" cy="1440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6A92075-41F9-4113-AC10-06786307921A}"/>
              </a:ext>
            </a:extLst>
          </p:cNvPr>
          <p:cNvSpPr txBox="1">
            <a:spLocks/>
          </p:cNvSpPr>
          <p:nvPr/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28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B043C-E8C4-4471-9512-8F1702D4EB6E}" type="slidenum">
              <a:rPr lang="en-GB" sz="127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/>
              <a:t>2</a:t>
            </a:fld>
            <a:endParaRPr lang="en-GB" sz="127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3279F5-DC8D-4EA1-BFD8-AC38716BDB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549"/>
            <a:ext cx="1395779" cy="8741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975E17-246C-4AC3-AB93-07BE3C6A00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59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ECA47E2E-4B24-4E02-81F8-DC0A25E8072E}"/>
              </a:ext>
            </a:extLst>
          </p:cNvPr>
          <p:cNvSpPr txBox="1">
            <a:spLocks/>
          </p:cNvSpPr>
          <p:nvPr/>
        </p:nvSpPr>
        <p:spPr>
          <a:xfrm>
            <a:off x="4859512" y="2145963"/>
            <a:ext cx="4284488" cy="365125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5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http://bit.ly/VineScout_VCS_Summit_XL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9229AB67-B899-4B68-A03E-DD57AF88947C}"/>
              </a:ext>
            </a:extLst>
          </p:cNvPr>
          <p:cNvSpPr txBox="1">
            <a:spLocks/>
          </p:cNvSpPr>
          <p:nvPr/>
        </p:nvSpPr>
        <p:spPr>
          <a:xfrm>
            <a:off x="666000" y="4950000"/>
            <a:ext cx="3210778" cy="365125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 fontScale="92500"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5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http://bit.ly/Tullip_Use_Case_UAV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Online Media 1" title="Autonomous navigation using the VCS-1">
            <a:hlinkClick r:id="" action="ppaction://media"/>
            <a:extLst>
              <a:ext uri="{FF2B5EF4-FFF2-40B4-BE49-F238E27FC236}">
                <a16:creationId xmlns:a16="http://schemas.microsoft.com/office/drawing/2014/main" xmlns="" id="{36C56048-6644-4BCC-B04C-39135077FC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20000" y="1332000"/>
            <a:ext cx="4161600" cy="2340900"/>
          </a:xfrm>
          <a:prstGeom prst="rect">
            <a:avLst/>
          </a:prstGeom>
        </p:spPr>
      </p:pic>
      <p:pic>
        <p:nvPicPr>
          <p:cNvPr id="3" name="Online Media 2" title="UAV Obstacle Avoidance using the TULIPP platform.">
            <a:hlinkClick r:id="" action="ppaction://media"/>
            <a:extLst>
              <a:ext uri="{FF2B5EF4-FFF2-40B4-BE49-F238E27FC236}">
                <a16:creationId xmlns:a16="http://schemas.microsoft.com/office/drawing/2014/main" xmlns="" id="{CF0A455C-3842-4126-8E43-3272081DE6C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3960000" y="3960000"/>
            <a:ext cx="4160000" cy="2340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BA6656E4-AA8C-4DDB-BC39-3504271C5F2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199" dirty="0"/>
              <a:t>VCS-1 Applications</a:t>
            </a:r>
          </a:p>
        </p:txBody>
      </p:sp>
    </p:spTree>
    <p:extLst>
      <p:ext uri="{BB962C8B-B14F-4D97-AF65-F5344CB8AC3E}">
        <p14:creationId xmlns:p14="http://schemas.microsoft.com/office/powerpoint/2010/main" val="250380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dirty="0"/>
              <a:t>VCS-1 Endorsement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88C1820-473B-4F51-BCC4-2192F5B3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xmlns="" id="{78C305A4-4410-44AF-9B43-A6E1D0A14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0000"/>
            <a:ext cx="6719433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32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dirty="0"/>
              <a:t>VCS-1 Endorsement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88C1820-473B-4F51-BCC4-2192F5B3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" name="Online Media 2" title="[SEMFIRE] Ranger's First Appearance">
            <a:hlinkClick r:id="" action="ppaction://media"/>
            <a:extLst>
              <a:ext uri="{FF2B5EF4-FFF2-40B4-BE49-F238E27FC236}">
                <a16:creationId xmlns:a16="http://schemas.microsoft.com/office/drawing/2014/main" xmlns="" id="{53C59681-4148-4FD3-A095-681EEE3FF1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2000" y="1260000"/>
            <a:ext cx="6721200" cy="3780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42A0CC-4F10-42F5-9C52-C980E3550072}"/>
              </a:ext>
            </a:extLst>
          </p:cNvPr>
          <p:cNvSpPr/>
          <p:nvPr/>
        </p:nvSpPr>
        <p:spPr>
          <a:xfrm>
            <a:off x="3017301" y="5179301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http://semfire.ingeniarius.pt/</a:t>
            </a:r>
          </a:p>
        </p:txBody>
      </p:sp>
    </p:spTree>
    <p:extLst>
      <p:ext uri="{BB962C8B-B14F-4D97-AF65-F5344CB8AC3E}">
        <p14:creationId xmlns:p14="http://schemas.microsoft.com/office/powerpoint/2010/main" val="4696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Summary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1697" y="720000"/>
            <a:ext cx="6240865" cy="53456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 VCS-1 has the following characteristics:</a:t>
            </a:r>
          </a:p>
          <a:p>
            <a:pPr marL="514297" indent="-514297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High performance, using ‘state-of-the-art’ Xilinx Zynq </a:t>
            </a:r>
            <a:r>
              <a:rPr lang="en-GB" dirty="0" err="1">
                <a:solidFill>
                  <a:schemeClr val="tx1"/>
                </a:solidFill>
              </a:rPr>
              <a:t>MPSoC</a:t>
            </a:r>
            <a:endParaRPr lang="en-GB" dirty="0">
              <a:solidFill>
                <a:schemeClr val="tx1"/>
              </a:solidFill>
            </a:endParaRPr>
          </a:p>
          <a:p>
            <a:pPr marL="514297" indent="-514297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Low power consumption (typical 10W)</a:t>
            </a:r>
          </a:p>
          <a:p>
            <a:pPr marL="514297" indent="-514297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Highly compatible with a wide range of commercially available sensors and actuators</a:t>
            </a:r>
          </a:p>
          <a:p>
            <a:pPr marL="514297" indent="-514297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Highly optimised for computer vision applications, embedded AI and Deep Learning</a:t>
            </a:r>
          </a:p>
          <a:p>
            <a:pPr marL="514297" indent="-514297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Fully reconfigurable and expandable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using PC/104 form-factor (90mm x 96mm)</a:t>
            </a:r>
          </a:p>
          <a:p>
            <a:pPr marL="513715" indent="-513715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Compatible with the most common Linux distros (I.e. Ubuntu, Debian, RedHat, CentOS, etc.)</a:t>
            </a:r>
          </a:p>
          <a:p>
            <a:pPr marL="513715" indent="-513715">
              <a:buClr>
                <a:srgbClr val="FFFFFF"/>
              </a:buClr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Software support for ROS and MQTT</a:t>
            </a:r>
          </a:p>
          <a:p>
            <a:pPr marL="513715" indent="-513715">
              <a:buClr>
                <a:srgbClr val="FFFFFF"/>
              </a:buClr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Python and C/C++ support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88C1820-473B-4F51-BCC4-2192F5B3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92" y="4365104"/>
            <a:ext cx="2213024" cy="1700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9C90F0-3DE2-4185-9E0C-EEAE1E22BD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1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WHAT’s next 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179511" y="615222"/>
            <a:ext cx="8712334" cy="5467786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Research topics: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Object detection, changes detection,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visual-servoing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Autonomous navigation, object grasping </a:t>
            </a:r>
          </a:p>
          <a:p>
            <a:pPr lvl="1"/>
            <a:r>
              <a:rPr lang="en-GB" dirty="0">
                <a:solidFill>
                  <a:schemeClr val="tx1"/>
                </a:solidFill>
                <a:hlinkClick r:id="rId4"/>
              </a:rPr>
              <a:t>2D&gt;3D Pose estimation</a:t>
            </a:r>
            <a:r>
              <a:rPr lang="en-GB" dirty="0">
                <a:solidFill>
                  <a:schemeClr val="tx1"/>
                </a:solidFill>
              </a:rPr>
              <a:t>, perception, AI in robotics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Sundance University Program (SUP)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Access to hardware prototypes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Advisory Board Members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BSC/MSc/PhD Internships</a:t>
            </a: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R&amp;D Project proposals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H2020, Innovate-UK, </a:t>
            </a:r>
            <a:r>
              <a:rPr lang="en-GB" dirty="0">
                <a:solidFill>
                  <a:schemeClr val="tx1"/>
                </a:solidFill>
                <a:hlinkClick r:id="rId5"/>
              </a:rPr>
              <a:t>EuroSTARS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EPSRC/BBSRC/UKRI/SPRINT</a:t>
            </a:r>
          </a:p>
          <a:p>
            <a:pPr lvl="1"/>
            <a:r>
              <a:rPr lang="en-GB" b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https://www.smartagrihubs.eu/portal/network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300" b="1" i="1" dirty="0">
                <a:solidFill>
                  <a:schemeClr val="tx1"/>
                </a:solidFill>
              </a:rPr>
              <a:t>Want to know more about Sundance in R&amp;D Projects ?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https://www.sundance.com/sundance-in-eu-projects-programs/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062ED48-832E-4704-AD64-6F42F06830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7776" b="20418"/>
          <a:stretch/>
        </p:blipFill>
        <p:spPr>
          <a:xfrm>
            <a:off x="6520363" y="1628800"/>
            <a:ext cx="2292150" cy="769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A16F4F1-09CE-4BAA-882D-AAE67F00FE2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6647" b="14425"/>
          <a:stretch/>
        </p:blipFill>
        <p:spPr>
          <a:xfrm>
            <a:off x="6520363" y="2924944"/>
            <a:ext cx="2290249" cy="795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04E053-EC32-4004-A00F-15D8D15CCE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6040" y="4147958"/>
            <a:ext cx="2475805" cy="99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783EB162-3993-4CE2-80E8-FFC26DDB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</a:t>
            </a:fld>
            <a:endParaRPr lang="en-GB" sz="127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0B3E12-5A65-4142-B556-9C19FF512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3BF58F4-2132-4E7E-AAE5-3A2CB64807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139952" y="3449360"/>
            <a:ext cx="1660127" cy="1041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9D462E-2BE8-43C1-A499-4B9D612852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1325" y="2398244"/>
            <a:ext cx="819264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69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WHAT’s next ?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783EB162-3993-4CE2-80E8-FFC26DDB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</a:t>
            </a:fld>
            <a:endParaRPr lang="en-GB" sz="127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" name="Imagen 1">
            <a:extLst>
              <a:ext uri="{FF2B5EF4-FFF2-40B4-BE49-F238E27FC236}">
                <a16:creationId xmlns:a16="http://schemas.microsoft.com/office/drawing/2014/main" xmlns="" id="{3144A3D0-797B-49F3-BEE8-AEE5836B08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2"/>
          <a:stretch/>
        </p:blipFill>
        <p:spPr>
          <a:xfrm>
            <a:off x="765669" y="1282497"/>
            <a:ext cx="7612662" cy="44910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DED16B-1FE8-4E13-9F0E-83762435E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3923"/>
            <a:ext cx="819264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36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3E4082-87AB-414B-8210-F641AF2E2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70036"/>
            <a:ext cx="8496944" cy="47792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WHAT’s next 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062ED48-832E-4704-AD64-6F42F06830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776" b="20418"/>
          <a:stretch/>
        </p:blipFill>
        <p:spPr>
          <a:xfrm>
            <a:off x="323528" y="172597"/>
            <a:ext cx="2160240" cy="725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783EB162-3993-4CE2-80E8-FFC26DDB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26</a:t>
            </a:fld>
            <a:endParaRPr lang="en-GB" sz="127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4787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xmlns="" id="{5AA1D0E8-4E51-42B6-966A-51905CD1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27</a:t>
            </a:fld>
            <a:endParaRPr lang="en-GB" sz="127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E21038-D73D-4574-87B6-7DF30D392C80}"/>
              </a:ext>
            </a:extLst>
          </p:cNvPr>
          <p:cNvSpPr txBox="1"/>
          <p:nvPr/>
        </p:nvSpPr>
        <p:spPr>
          <a:xfrm>
            <a:off x="1130945" y="4599234"/>
            <a:ext cx="6882110" cy="131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40" dirty="0"/>
              <a:t>Sundance Multiprocessor Technology, Ltd.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Pedro Machado </a:t>
            </a:r>
            <a:r>
              <a:rPr lang="en-GB" dirty="0">
                <a:hlinkClick r:id="rId3"/>
              </a:rPr>
              <a:t>Pedro.M@sundance.com</a:t>
            </a:r>
            <a:endParaRPr lang="en-GB" dirty="0"/>
          </a:p>
          <a:p>
            <a:pPr algn="ctr"/>
            <a:r>
              <a:rPr lang="en-GB" dirty="0"/>
              <a:t>Flemming Christensen </a:t>
            </a:r>
            <a:r>
              <a:rPr lang="en-GB" dirty="0">
                <a:hlinkClick r:id="rId4"/>
              </a:rPr>
              <a:t>Flemming.C@sundance.com</a:t>
            </a:r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91526D-3F14-44AF-8B1C-39E4B8F9E0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241129" y="672778"/>
            <a:ext cx="2665829" cy="3332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7B5D1CC-3073-4D6E-BA2D-E83F182D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" y="5962354"/>
            <a:ext cx="9144000" cy="562990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DomCasual BT" panose="03060902030302020204" pitchFamily="66" charset="0"/>
              </a:rPr>
              <a:t>www.SUNDANCE.com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4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CBCC6474-6D1A-4EB4-B770-7EC511CFF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720000"/>
            <a:ext cx="6383552" cy="5528403"/>
          </a:xfrm>
        </p:spPr>
        <p:txBody>
          <a:bodyPr>
            <a:normAutofit/>
          </a:bodyPr>
          <a:lstStyle/>
          <a:p>
            <a:pPr marL="311045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Overview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Hardware features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Sensors compatibility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Industry compatibility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Open software and firmware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PYNQ (Python) support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EDGE AI support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Applications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Endorsement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Summary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What Next?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C63E7D-5800-4FC0-A3FE-A79B1F02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en-GB" sz="127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18" y="3195182"/>
            <a:ext cx="2243934" cy="3053221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6EB139A-3714-470C-AF03-8B3D627098B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3999" cy="720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3200" dirty="0"/>
              <a:t>Overview of the VCS-1 SYSTEM</a:t>
            </a:r>
          </a:p>
        </p:txBody>
      </p:sp>
      <p:pic>
        <p:nvPicPr>
          <p:cNvPr id="7" name="image3.jpg">
            <a:extLst>
              <a:ext uri="{FF2B5EF4-FFF2-40B4-BE49-F238E27FC236}">
                <a16:creationId xmlns:a16="http://schemas.microsoft.com/office/drawing/2014/main" xmlns="" id="{5CCE7C64-6540-412D-84D0-A312EFB4F84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483491" y="827059"/>
            <a:ext cx="2719388" cy="2202557"/>
          </a:xfrm>
          <a:prstGeom prst="rect">
            <a:avLst/>
          </a:prstGeom>
          <a:ln/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xmlns="" id="{53359668-3E82-4EBF-B348-CF91EE5FC1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8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64" y="3771388"/>
            <a:ext cx="2261217" cy="1807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384" y="1066119"/>
            <a:ext cx="902792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2000" dirty="0"/>
              <a:t>A Xilinx Zynq </a:t>
            </a:r>
            <a:r>
              <a:rPr lang="en-GB" sz="2000" dirty="0" err="1"/>
              <a:t>MPSoC</a:t>
            </a:r>
            <a:r>
              <a:rPr lang="en-GB" sz="2000" dirty="0"/>
              <a:t> is the ‘heart’ of VCS-1 and provide 64-bit processor scalability while combining real-time control with soft and hard engines for graphics, video, waveform, and FPGA acceleration, using a Trenz </a:t>
            </a:r>
            <a:r>
              <a:rPr lang="en-GB" sz="20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TE0820</a:t>
            </a:r>
            <a:r>
              <a:rPr lang="en-GB" sz="2000" dirty="0"/>
              <a:t> “</a:t>
            </a:r>
            <a:r>
              <a:rPr lang="en-GB" sz="2000" dirty="0" err="1"/>
              <a:t>SoM</a:t>
            </a:r>
            <a:r>
              <a:rPr lang="en-GB" sz="2000" dirty="0"/>
              <a:t>”.</a:t>
            </a:r>
          </a:p>
          <a:p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53230"/>
            <a:ext cx="5750155" cy="274704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EFA404C6-3EA1-4F20-87B5-B99D346918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/>
              <a:t>HARDWARE FEATURES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xmlns="" id="{57553D4A-148D-42C8-87D1-B928EC43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4D3094-F153-4969-BEC7-009BBF26E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3F2B64-98D7-4010-AAF4-8A755F2B23F0}"/>
              </a:ext>
            </a:extLst>
          </p:cNvPr>
          <p:cNvSpPr txBox="1"/>
          <p:nvPr/>
        </p:nvSpPr>
        <p:spPr>
          <a:xfrm>
            <a:off x="42384" y="636399"/>
            <a:ext cx="265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Multiprocessor system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5BC5A5-8E0A-47F2-A876-A7F072C7D106}"/>
              </a:ext>
            </a:extLst>
          </p:cNvPr>
          <p:cNvSpPr txBox="1"/>
          <p:nvPr/>
        </p:nvSpPr>
        <p:spPr>
          <a:xfrm>
            <a:off x="2897181" y="5943521"/>
            <a:ext cx="125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ZU4EV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A489EB-2E6C-4961-A3B4-1215ACD1CC80}"/>
              </a:ext>
            </a:extLst>
          </p:cNvPr>
          <p:cNvSpPr txBox="1"/>
          <p:nvPr/>
        </p:nvSpPr>
        <p:spPr>
          <a:xfrm>
            <a:off x="6415240" y="5481856"/>
            <a:ext cx="226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TEO820-ZU4EV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1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dirty="0"/>
              <a:t>Hardware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23527" y="1660795"/>
            <a:ext cx="4515970" cy="4350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Connectivity:</a:t>
            </a:r>
          </a:p>
          <a:p>
            <a:r>
              <a:rPr lang="en-GB" dirty="0">
                <a:solidFill>
                  <a:schemeClr val="tx1"/>
                </a:solidFill>
              </a:rPr>
              <a:t>FM191-R; FMC-LPC to: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15x Digital I/</a:t>
            </a:r>
            <a:r>
              <a:rPr lang="en-GB" dirty="0" err="1">
                <a:solidFill>
                  <a:schemeClr val="tx1"/>
                </a:solidFill>
              </a:rPr>
              <a:t>Os</a:t>
            </a:r>
            <a:r>
              <a:rPr lang="en-GB" dirty="0">
                <a:solidFill>
                  <a:schemeClr val="tx1"/>
                </a:solidFill>
              </a:rPr>
              <a:t> [DB9]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12x Analogue Inputs [DB9]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8x Analogue Outputs [DB9]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1x Expansion [SEIC]</a:t>
            </a:r>
          </a:p>
          <a:p>
            <a:r>
              <a:rPr lang="en-GB" dirty="0">
                <a:solidFill>
                  <a:schemeClr val="tx1"/>
                </a:solidFill>
              </a:rPr>
              <a:t>FM191-U; SEIC to: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4x USB3.0 [USB-c]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28x GPIO [40-pin GPIO]</a:t>
            </a:r>
          </a:p>
          <a:p>
            <a:r>
              <a:rPr lang="en-GB" dirty="0">
                <a:solidFill>
                  <a:schemeClr val="tx1"/>
                </a:solidFill>
              </a:rPr>
              <a:t>FM191-A1; 40-pin GPIO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28x GPIO [DB9]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C229B881-4751-4891-8435-16FBEBF2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327101-DCBA-47EE-B2E2-35065A7E8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9C11205-C260-4F7A-966B-E42D26DF0E6F}"/>
              </a:ext>
            </a:extLst>
          </p:cNvPr>
          <p:cNvSpPr/>
          <p:nvPr/>
        </p:nvSpPr>
        <p:spPr>
          <a:xfrm>
            <a:off x="6331402" y="5804727"/>
            <a:ext cx="1443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FM191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EDAF19-F4E0-4AEC-98EA-9F462393A3FF}"/>
              </a:ext>
            </a:extLst>
          </p:cNvPr>
          <p:cNvSpPr txBox="1"/>
          <p:nvPr/>
        </p:nvSpPr>
        <p:spPr>
          <a:xfrm>
            <a:off x="42384" y="636399"/>
            <a:ext cx="25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I/O interfaces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97" y="836712"/>
            <a:ext cx="4230919" cy="48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4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83500" y="1336106"/>
            <a:ext cx="5264998" cy="1531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>
                <a:solidFill>
                  <a:schemeClr val="tx1"/>
                </a:solidFill>
              </a:rPr>
              <a:t>A custom enclosure was specially designed for accommodating the VCS-1 system, called </a:t>
            </a:r>
            <a:r>
              <a:rPr lang="en-GB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PC104-Blade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6025" y="5633479"/>
            <a:ext cx="856907" cy="669925"/>
          </a:xfrm>
        </p:spPr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" name="Picture 3" descr="C:\Users\flemmingc\Desktop\SS-Box\SMT1024 no lid.jpg">
            <a:extLst>
              <a:ext uri="{FF2B5EF4-FFF2-40B4-BE49-F238E27FC236}">
                <a16:creationId xmlns:a16="http://schemas.microsoft.com/office/drawing/2014/main" xmlns="" id="{897AC26E-18F1-434F-9918-CF41A7F5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32" y="3023981"/>
            <a:ext cx="187471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2C4488A-1E03-4D4A-8BE7-48B6A48645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926" y="4348925"/>
            <a:ext cx="1971041" cy="18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FB8B23A-AD21-488A-B224-E5004D177B9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9F2FF"/>
              </a:clrFrom>
              <a:clrTo>
                <a:srgbClr val="E9F2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62" y="2529000"/>
            <a:ext cx="2198970" cy="18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CA949D-8AD6-4A6D-9F6A-16DFC87D0A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5721" y="3678504"/>
            <a:ext cx="3368222" cy="2355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74C5141-0434-46B0-9D79-2350B97545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500563" y="1190625"/>
            <a:ext cx="20081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10753"/>
            <a:ext cx="2869770" cy="2157489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59C2A151-2A4B-4CBB-894D-D7BF96CE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dirty="0"/>
              <a:t>Hardware FEATURES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BA2791-0485-43B4-937A-88907178E1CE}"/>
              </a:ext>
            </a:extLst>
          </p:cNvPr>
          <p:cNvSpPr txBox="1"/>
          <p:nvPr/>
        </p:nvSpPr>
        <p:spPr>
          <a:xfrm>
            <a:off x="42384" y="636399"/>
            <a:ext cx="25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Rugged Enclosure</a:t>
            </a:r>
          </a:p>
        </p:txBody>
      </p:sp>
    </p:spTree>
    <p:extLst>
      <p:ext uri="{BB962C8B-B14F-4D97-AF65-F5344CB8AC3E}">
        <p14:creationId xmlns:p14="http://schemas.microsoft.com/office/powerpoint/2010/main" val="9717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858" y="1718072"/>
            <a:ext cx="871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VCS-1 is compatible with a wide range of sensors, like: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858" y="3145568"/>
            <a:ext cx="439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Depth sensor. Interface USB3.0</a:t>
            </a:r>
          </a:p>
          <a:p>
            <a:pPr algn="ctr"/>
            <a:r>
              <a:rPr lang="en-GB" dirty="0"/>
              <a:t>Intel RealSense - </a:t>
            </a:r>
            <a:r>
              <a:rPr lang="en-GB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D435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950360E2-D20B-4272-AAA3-A60D824F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dirty="0"/>
              <a:t>sensors compatibility</a:t>
            </a:r>
          </a:p>
        </p:txBody>
      </p:sp>
      <p:sp>
        <p:nvSpPr>
          <p:cNvPr id="27" name="Slide Number Placeholder 9">
            <a:extLst>
              <a:ext uri="{FF2B5EF4-FFF2-40B4-BE49-F238E27FC236}">
                <a16:creationId xmlns:a16="http://schemas.microsoft.com/office/drawing/2014/main" xmlns="" id="{A47AEB0B-B40A-4644-903D-7FD5ED25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02E6D2-54A4-6E47-9009-3BB6149348FB}"/>
              </a:ext>
            </a:extLst>
          </p:cNvPr>
          <p:cNvSpPr txBox="1"/>
          <p:nvPr/>
        </p:nvSpPr>
        <p:spPr>
          <a:xfrm>
            <a:off x="202165" y="5027534"/>
            <a:ext cx="439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Tracking sensor. Interface USB3.0</a:t>
            </a:r>
          </a:p>
          <a:p>
            <a:pPr algn="ctr"/>
            <a:r>
              <a:rPr lang="en-GB" dirty="0"/>
              <a:t>Intel RealSense – </a:t>
            </a:r>
            <a:r>
              <a:rPr lang="en-GB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T265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91387"/>
            <a:ext cx="3559037" cy="998508"/>
          </a:xfrm>
          <a:prstGeom prst="rect">
            <a:avLst/>
          </a:prstGeom>
        </p:spPr>
      </p:pic>
      <p:pic>
        <p:nvPicPr>
          <p:cNvPr id="6" name="Picture 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7" y="4111656"/>
            <a:ext cx="3784884" cy="9651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217D1E-1A68-49E8-A2DC-C45AC02C8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15330"/>
            <a:ext cx="4536067" cy="2696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7C64D3-9D56-41F6-8B11-7C0CF2D83D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4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021"/>
            <a:ext cx="9144000" cy="720000"/>
          </a:xfrm>
        </p:spPr>
        <p:txBody>
          <a:bodyPr>
            <a:normAutofit/>
          </a:bodyPr>
          <a:lstStyle/>
          <a:p>
            <a:r>
              <a:rPr lang="en-GB" dirty="0"/>
              <a:t>industry compatibility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2418" y="1686110"/>
            <a:ext cx="3862714" cy="44858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VCS-1 features:</a:t>
            </a:r>
          </a:p>
          <a:p>
            <a:r>
              <a:rPr lang="en-GB" dirty="0">
                <a:solidFill>
                  <a:schemeClr val="tx1"/>
                </a:solidFill>
              </a:rPr>
              <a:t>Raspberry Pi version 3 model B and Arduino compatible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Compatible with most of the Arduino/Raspberry Pi sensors and actuators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USB3.0 &amp; Ethernet ports for interfacing with a wide range of sensors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xmlns="" id="{A9C2C837-1A87-4443-AAE6-98D13146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34420E2-AF69-4F1F-87E2-CC8C8911F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145528"/>
            <a:ext cx="2410338" cy="2410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49785"/>
            <a:ext cx="2946922" cy="1964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85860"/>
            <a:ext cx="2410290" cy="1523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B83642D-977E-406F-A636-AB0578E543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4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000">
              <a:srgbClr val="3596BF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21"/>
            <a:ext cx="9144000" cy="720000"/>
          </a:xfrm>
        </p:spPr>
        <p:txBody>
          <a:bodyPr>
            <a:normAutofit/>
          </a:bodyPr>
          <a:lstStyle/>
          <a:p>
            <a:r>
              <a:rPr lang="en-GB" dirty="0"/>
              <a:t>hardware debug tools </a:t>
            </a:r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xmlns="" id="{A9C2C837-1A87-4443-AAE6-98D13146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B83642D-977E-406F-A636-AB0578E54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" y="6346396"/>
            <a:ext cx="1217248" cy="46698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36AE0678-D31F-4DBA-BC22-16FF8A7A27D4}"/>
              </a:ext>
            </a:extLst>
          </p:cNvPr>
          <p:cNvSpPr txBox="1">
            <a:spLocks/>
          </p:cNvSpPr>
          <p:nvPr/>
        </p:nvSpPr>
        <p:spPr>
          <a:xfrm>
            <a:off x="353462" y="721021"/>
            <a:ext cx="5730706" cy="5815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GB" dirty="0">
                <a:solidFill>
                  <a:schemeClr val="tx1"/>
                </a:solidFill>
              </a:rPr>
              <a:t>VCS hardware debugging is easy with industry standard JTAG directedly into the Zynq </a:t>
            </a:r>
            <a:r>
              <a:rPr lang="en-GB" dirty="0" err="1">
                <a:solidFill>
                  <a:schemeClr val="tx1"/>
                </a:solidFill>
              </a:rPr>
              <a:t>MPSoC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TULIPP’s </a:t>
            </a:r>
            <a:r>
              <a:rPr lang="en-GB" dirty="0" err="1">
                <a:solidFill>
                  <a:schemeClr val="tx1"/>
                </a:solidFill>
              </a:rPr>
              <a:t>LynSyn</a:t>
            </a:r>
            <a:r>
              <a:rPr lang="en-GB" dirty="0">
                <a:solidFill>
                  <a:schemeClr val="tx1"/>
                </a:solidFill>
              </a:rPr>
              <a:t> Power Monitor &amp; Toolchain</a:t>
            </a:r>
          </a:p>
          <a:p>
            <a:pPr lvl="1"/>
            <a:r>
              <a:rPr lang="en-GB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http://bit.ly/VCS_Lynsyn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http://bit.ly/VCS_Tulipp_Toolchain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Xilinx JTAG Platform Hardware Cable</a:t>
            </a:r>
          </a:p>
          <a:p>
            <a:pPr lvl="1"/>
            <a:r>
              <a:rPr lang="en-GB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http://bit.ly/VCS_JTAG_Cable</a:t>
            </a: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Xilinx JTAG </a:t>
            </a:r>
            <a:r>
              <a:rPr lang="en-GB" dirty="0" err="1">
                <a:solidFill>
                  <a:schemeClr val="tx1"/>
                </a:solidFill>
              </a:rPr>
              <a:t>SmartLynq</a:t>
            </a:r>
            <a:r>
              <a:rPr lang="en-GB" dirty="0">
                <a:solidFill>
                  <a:schemeClr val="tx1"/>
                </a:solidFill>
              </a:rPr>
              <a:t> Cable</a:t>
            </a:r>
          </a:p>
          <a:p>
            <a:pPr lvl="1"/>
            <a:r>
              <a:rPr lang="en-GB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http://bit.ly/VCS_SmartLynq_Cable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7F0A88A-AF9C-4BDB-8365-6BACB49106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03" y="1412776"/>
            <a:ext cx="2160000" cy="135272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D3832DA-DB57-410E-A187-D2238D6A74C0}"/>
              </a:ext>
            </a:extLst>
          </p:cNvPr>
          <p:cNvGrpSpPr>
            <a:grpSpLocks noChangeAspect="1"/>
          </p:cNvGrpSpPr>
          <p:nvPr/>
        </p:nvGrpSpPr>
        <p:grpSpPr>
          <a:xfrm>
            <a:off x="5724128" y="162973"/>
            <a:ext cx="1008112" cy="950847"/>
            <a:chOff x="676481" y="1844824"/>
            <a:chExt cx="1335161" cy="1259318"/>
          </a:xfrm>
          <a:effectLst>
            <a:outerShdw dir="18900000" sy="23000" kx="-1200000" algn="bl" rotWithShape="0">
              <a:prstClr val="black">
                <a:alpha val="34000"/>
              </a:prstClr>
            </a:outerShdw>
          </a:effectLst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D3DF478-D6D7-4A9B-80C8-5F6336949D9C}"/>
                </a:ext>
              </a:extLst>
            </p:cNvPr>
            <p:cNvSpPr/>
            <p:nvPr/>
          </p:nvSpPr>
          <p:spPr>
            <a:xfrm>
              <a:off x="1464864" y="2223939"/>
              <a:ext cx="160687" cy="607328"/>
            </a:xfrm>
            <a:custGeom>
              <a:avLst/>
              <a:gdLst>
                <a:gd name="connsiteX0" fmla="*/ 186970 w 526789"/>
                <a:gd name="connsiteY0" fmla="*/ 1991032 h 1991032"/>
                <a:gd name="connsiteX1" fmla="*/ 9989 w 526789"/>
                <a:gd name="connsiteY1" fmla="*/ 1238865 h 1991032"/>
                <a:gd name="connsiteX2" fmla="*/ 452441 w 526789"/>
                <a:gd name="connsiteY2" fmla="*/ 530942 h 1991032"/>
                <a:gd name="connsiteX3" fmla="*/ 526183 w 526789"/>
                <a:gd name="connsiteY3" fmla="*/ 29497 h 1991032"/>
                <a:gd name="connsiteX4" fmla="*/ 526183 w 526789"/>
                <a:gd name="connsiteY4" fmla="*/ 29497 h 1991032"/>
                <a:gd name="connsiteX5" fmla="*/ 526183 w 526789"/>
                <a:gd name="connsiteY5" fmla="*/ 0 h 199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789" h="1991032">
                  <a:moveTo>
                    <a:pt x="186970" y="1991032"/>
                  </a:moveTo>
                  <a:cubicBezTo>
                    <a:pt x="76357" y="1736622"/>
                    <a:pt x="-34256" y="1482213"/>
                    <a:pt x="9989" y="1238865"/>
                  </a:cubicBezTo>
                  <a:cubicBezTo>
                    <a:pt x="54234" y="995517"/>
                    <a:pt x="366409" y="732503"/>
                    <a:pt x="452441" y="530942"/>
                  </a:cubicBezTo>
                  <a:cubicBezTo>
                    <a:pt x="538473" y="329381"/>
                    <a:pt x="526183" y="29497"/>
                    <a:pt x="526183" y="29497"/>
                  </a:cubicBezTo>
                  <a:lnTo>
                    <a:pt x="526183" y="29497"/>
                  </a:lnTo>
                  <a:lnTo>
                    <a:pt x="526183" y="0"/>
                  </a:lnTo>
                </a:path>
              </a:pathLst>
            </a:custGeom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A8AD6BA1-04DF-41E0-B3BA-BD4CC0CAEB09}"/>
                </a:ext>
              </a:extLst>
            </p:cNvPr>
            <p:cNvSpPr/>
            <p:nvPr/>
          </p:nvSpPr>
          <p:spPr>
            <a:xfrm>
              <a:off x="1054028" y="2479232"/>
              <a:ext cx="260926" cy="327956"/>
            </a:xfrm>
            <a:custGeom>
              <a:avLst/>
              <a:gdLst>
                <a:gd name="connsiteX0" fmla="*/ 0 w 855406"/>
                <a:gd name="connsiteY0" fmla="*/ 165952 h 1075153"/>
                <a:gd name="connsiteX1" fmla="*/ 73742 w 855406"/>
                <a:gd name="connsiteY1" fmla="*/ 18468 h 1075153"/>
                <a:gd name="connsiteX2" fmla="*/ 162232 w 855406"/>
                <a:gd name="connsiteY2" fmla="*/ 33216 h 1075153"/>
                <a:gd name="connsiteX3" fmla="*/ 162232 w 855406"/>
                <a:gd name="connsiteY3" fmla="*/ 298687 h 1075153"/>
                <a:gd name="connsiteX4" fmla="*/ 88490 w 855406"/>
                <a:gd name="connsiteY4" fmla="*/ 800132 h 1075153"/>
                <a:gd name="connsiteX5" fmla="*/ 176980 w 855406"/>
                <a:gd name="connsiteY5" fmla="*/ 1006610 h 1075153"/>
                <a:gd name="connsiteX6" fmla="*/ 383458 w 855406"/>
                <a:gd name="connsiteY6" fmla="*/ 1065603 h 1075153"/>
                <a:gd name="connsiteX7" fmla="*/ 560438 w 855406"/>
                <a:gd name="connsiteY7" fmla="*/ 829629 h 1075153"/>
                <a:gd name="connsiteX8" fmla="*/ 707922 w 855406"/>
                <a:gd name="connsiteY8" fmla="*/ 224945 h 1075153"/>
                <a:gd name="connsiteX9" fmla="*/ 855406 w 855406"/>
                <a:gd name="connsiteY9" fmla="*/ 18468 h 107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5406" h="1075153">
                  <a:moveTo>
                    <a:pt x="0" y="165952"/>
                  </a:moveTo>
                  <a:cubicBezTo>
                    <a:pt x="23351" y="103271"/>
                    <a:pt x="46703" y="40591"/>
                    <a:pt x="73742" y="18468"/>
                  </a:cubicBezTo>
                  <a:cubicBezTo>
                    <a:pt x="100781" y="-3655"/>
                    <a:pt x="147484" y="-13487"/>
                    <a:pt x="162232" y="33216"/>
                  </a:cubicBezTo>
                  <a:cubicBezTo>
                    <a:pt x="176980" y="79919"/>
                    <a:pt x="174522" y="170868"/>
                    <a:pt x="162232" y="298687"/>
                  </a:cubicBezTo>
                  <a:cubicBezTo>
                    <a:pt x="149942" y="426506"/>
                    <a:pt x="86032" y="682145"/>
                    <a:pt x="88490" y="800132"/>
                  </a:cubicBezTo>
                  <a:cubicBezTo>
                    <a:pt x="90948" y="918119"/>
                    <a:pt x="127819" y="962365"/>
                    <a:pt x="176980" y="1006610"/>
                  </a:cubicBezTo>
                  <a:cubicBezTo>
                    <a:pt x="226141" y="1050855"/>
                    <a:pt x="319548" y="1095100"/>
                    <a:pt x="383458" y="1065603"/>
                  </a:cubicBezTo>
                  <a:cubicBezTo>
                    <a:pt x="447368" y="1036106"/>
                    <a:pt x="506361" y="969739"/>
                    <a:pt x="560438" y="829629"/>
                  </a:cubicBezTo>
                  <a:cubicBezTo>
                    <a:pt x="614515" y="689519"/>
                    <a:pt x="658761" y="360139"/>
                    <a:pt x="707922" y="224945"/>
                  </a:cubicBezTo>
                  <a:cubicBezTo>
                    <a:pt x="757083" y="89751"/>
                    <a:pt x="806244" y="54109"/>
                    <a:pt x="855406" y="18468"/>
                  </a:cubicBezTo>
                </a:path>
              </a:pathLst>
            </a:custGeom>
            <a:ln w="57150">
              <a:solidFill>
                <a:srgbClr val="2E391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0BD985E9-564C-4602-8DB7-67CBD5CAD974}"/>
                </a:ext>
              </a:extLst>
            </p:cNvPr>
            <p:cNvSpPr/>
            <p:nvPr/>
          </p:nvSpPr>
          <p:spPr>
            <a:xfrm>
              <a:off x="906570" y="2399390"/>
              <a:ext cx="53003" cy="409384"/>
            </a:xfrm>
            <a:custGeom>
              <a:avLst/>
              <a:gdLst>
                <a:gd name="connsiteX0" fmla="*/ 26220 w 173761"/>
                <a:gd name="connsiteY0" fmla="*/ 1342104 h 1342104"/>
                <a:gd name="connsiteX1" fmla="*/ 173703 w 173761"/>
                <a:gd name="connsiteY1" fmla="*/ 752168 h 1342104"/>
                <a:gd name="connsiteX2" fmla="*/ 11471 w 173761"/>
                <a:gd name="connsiteY2" fmla="*/ 368710 h 1342104"/>
                <a:gd name="connsiteX3" fmla="*/ 26220 w 173761"/>
                <a:gd name="connsiteY3" fmla="*/ 0 h 134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761" h="1342104">
                  <a:moveTo>
                    <a:pt x="26220" y="1342104"/>
                  </a:moveTo>
                  <a:cubicBezTo>
                    <a:pt x="101190" y="1128252"/>
                    <a:pt x="176161" y="914400"/>
                    <a:pt x="173703" y="752168"/>
                  </a:cubicBezTo>
                  <a:cubicBezTo>
                    <a:pt x="171245" y="589936"/>
                    <a:pt x="36052" y="494071"/>
                    <a:pt x="11471" y="368710"/>
                  </a:cubicBezTo>
                  <a:cubicBezTo>
                    <a:pt x="-13110" y="243349"/>
                    <a:pt x="6555" y="121674"/>
                    <a:pt x="26220" y="0"/>
                  </a:cubicBezTo>
                </a:path>
              </a:pathLst>
            </a:custGeom>
            <a:ln w="57150">
              <a:solidFill>
                <a:srgbClr val="2E391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9E2B0681-91BC-4741-ABDF-F3FD022DE84D}"/>
                </a:ext>
              </a:extLst>
            </p:cNvPr>
            <p:cNvSpPr/>
            <p:nvPr/>
          </p:nvSpPr>
          <p:spPr>
            <a:xfrm rot="21387373">
              <a:off x="676481" y="2294794"/>
              <a:ext cx="584043" cy="134962"/>
            </a:xfrm>
            <a:custGeom>
              <a:avLst/>
              <a:gdLst>
                <a:gd name="connsiteX0" fmla="*/ 0 w 3097161"/>
                <a:gd name="connsiteY0" fmla="*/ 442452 h 442452"/>
                <a:gd name="connsiteX1" fmla="*/ 766916 w 3097161"/>
                <a:gd name="connsiteY1" fmla="*/ 162233 h 442452"/>
                <a:gd name="connsiteX2" fmla="*/ 1666568 w 3097161"/>
                <a:gd name="connsiteY2" fmla="*/ 309717 h 442452"/>
                <a:gd name="connsiteX3" fmla="*/ 3097161 w 3097161"/>
                <a:gd name="connsiteY3" fmla="*/ 0 h 44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7161" h="442452">
                  <a:moveTo>
                    <a:pt x="0" y="442452"/>
                  </a:moveTo>
                  <a:cubicBezTo>
                    <a:pt x="244577" y="313403"/>
                    <a:pt x="489155" y="184355"/>
                    <a:pt x="766916" y="162233"/>
                  </a:cubicBezTo>
                  <a:cubicBezTo>
                    <a:pt x="1044677" y="140110"/>
                    <a:pt x="1278194" y="336756"/>
                    <a:pt x="1666568" y="309717"/>
                  </a:cubicBezTo>
                  <a:cubicBezTo>
                    <a:pt x="2054942" y="282678"/>
                    <a:pt x="2576051" y="141339"/>
                    <a:pt x="3097161" y="0"/>
                  </a:cubicBezTo>
                </a:path>
              </a:pathLst>
            </a:custGeom>
            <a:ln w="57150">
              <a:solidFill>
                <a:srgbClr val="2E391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A4A9BDCE-5DF4-4B2A-B346-3C93320304C4}"/>
                </a:ext>
              </a:extLst>
            </p:cNvPr>
            <p:cNvSpPr/>
            <p:nvPr/>
          </p:nvSpPr>
          <p:spPr>
            <a:xfrm>
              <a:off x="1507728" y="2420683"/>
              <a:ext cx="503914" cy="683459"/>
            </a:xfrm>
            <a:custGeom>
              <a:avLst/>
              <a:gdLst>
                <a:gd name="connsiteX0" fmla="*/ 0 w 2359742"/>
                <a:gd name="connsiteY0" fmla="*/ 1355713 h 2240617"/>
                <a:gd name="connsiteX1" fmla="*/ 176981 w 2359742"/>
                <a:gd name="connsiteY1" fmla="*/ 1193481 h 2240617"/>
                <a:gd name="connsiteX2" fmla="*/ 383458 w 2359742"/>
                <a:gd name="connsiteY2" fmla="*/ 942758 h 2240617"/>
                <a:gd name="connsiteX3" fmla="*/ 516194 w 2359742"/>
                <a:gd name="connsiteY3" fmla="*/ 116849 h 2240617"/>
                <a:gd name="connsiteX4" fmla="*/ 457200 w 2359742"/>
                <a:gd name="connsiteY4" fmla="*/ 2225868 h 2240617"/>
                <a:gd name="connsiteX5" fmla="*/ 516194 w 2359742"/>
                <a:gd name="connsiteY5" fmla="*/ 146346 h 2240617"/>
                <a:gd name="connsiteX6" fmla="*/ 914400 w 2359742"/>
                <a:gd name="connsiteY6" fmla="*/ 574049 h 2240617"/>
                <a:gd name="connsiteX7" fmla="*/ 1032388 w 2359742"/>
                <a:gd name="connsiteY7" fmla="*/ 1208229 h 2240617"/>
                <a:gd name="connsiteX8" fmla="*/ 1327355 w 2359742"/>
                <a:gd name="connsiteY8" fmla="*/ 1075494 h 2240617"/>
                <a:gd name="connsiteX9" fmla="*/ 1637071 w 2359742"/>
                <a:gd name="connsiteY9" fmla="*/ 57855 h 2240617"/>
                <a:gd name="connsiteX10" fmla="*/ 1607575 w 2359742"/>
                <a:gd name="connsiteY10" fmla="*/ 2240617 h 2240617"/>
                <a:gd name="connsiteX11" fmla="*/ 1666568 w 2359742"/>
                <a:gd name="connsiteY11" fmla="*/ 57855 h 2240617"/>
                <a:gd name="connsiteX12" fmla="*/ 2079523 w 2359742"/>
                <a:gd name="connsiteY12" fmla="*/ 677288 h 2240617"/>
                <a:gd name="connsiteX13" fmla="*/ 2212258 w 2359742"/>
                <a:gd name="connsiteY13" fmla="*/ 1178733 h 2240617"/>
                <a:gd name="connsiteX14" fmla="*/ 2359742 w 2359742"/>
                <a:gd name="connsiteY14" fmla="*/ 839520 h 22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9742" h="2240617">
                  <a:moveTo>
                    <a:pt x="0" y="1355713"/>
                  </a:moveTo>
                  <a:cubicBezTo>
                    <a:pt x="56535" y="1309010"/>
                    <a:pt x="113071" y="1262307"/>
                    <a:pt x="176981" y="1193481"/>
                  </a:cubicBezTo>
                  <a:cubicBezTo>
                    <a:pt x="240891" y="1124655"/>
                    <a:pt x="326922" y="1122197"/>
                    <a:pt x="383458" y="942758"/>
                  </a:cubicBezTo>
                  <a:cubicBezTo>
                    <a:pt x="439994" y="763319"/>
                    <a:pt x="503904" y="-97003"/>
                    <a:pt x="516194" y="116849"/>
                  </a:cubicBezTo>
                  <a:cubicBezTo>
                    <a:pt x="528484" y="330701"/>
                    <a:pt x="457200" y="2220952"/>
                    <a:pt x="457200" y="2225868"/>
                  </a:cubicBezTo>
                  <a:cubicBezTo>
                    <a:pt x="457200" y="2230784"/>
                    <a:pt x="439994" y="421649"/>
                    <a:pt x="516194" y="146346"/>
                  </a:cubicBezTo>
                  <a:cubicBezTo>
                    <a:pt x="592394" y="-128957"/>
                    <a:pt x="828368" y="397069"/>
                    <a:pt x="914400" y="574049"/>
                  </a:cubicBezTo>
                  <a:cubicBezTo>
                    <a:pt x="1000432" y="751029"/>
                    <a:pt x="963562" y="1124655"/>
                    <a:pt x="1032388" y="1208229"/>
                  </a:cubicBezTo>
                  <a:cubicBezTo>
                    <a:pt x="1101214" y="1291803"/>
                    <a:pt x="1226575" y="1267223"/>
                    <a:pt x="1327355" y="1075494"/>
                  </a:cubicBezTo>
                  <a:cubicBezTo>
                    <a:pt x="1428135" y="883765"/>
                    <a:pt x="1590368" y="-136332"/>
                    <a:pt x="1637071" y="57855"/>
                  </a:cubicBezTo>
                  <a:cubicBezTo>
                    <a:pt x="1683774" y="252042"/>
                    <a:pt x="1602659" y="2240617"/>
                    <a:pt x="1607575" y="2240617"/>
                  </a:cubicBezTo>
                  <a:cubicBezTo>
                    <a:pt x="1612491" y="2240617"/>
                    <a:pt x="1587910" y="318410"/>
                    <a:pt x="1666568" y="57855"/>
                  </a:cubicBezTo>
                  <a:cubicBezTo>
                    <a:pt x="1745226" y="-202700"/>
                    <a:pt x="1988575" y="490475"/>
                    <a:pt x="2079523" y="677288"/>
                  </a:cubicBezTo>
                  <a:cubicBezTo>
                    <a:pt x="2170471" y="864101"/>
                    <a:pt x="2165555" y="1151694"/>
                    <a:pt x="2212258" y="1178733"/>
                  </a:cubicBezTo>
                  <a:cubicBezTo>
                    <a:pt x="2258961" y="1205772"/>
                    <a:pt x="2309351" y="1022646"/>
                    <a:pt x="2359742" y="839520"/>
                  </a:cubicBezTo>
                </a:path>
              </a:pathLst>
            </a:custGeom>
            <a:ln w="38100">
              <a:solidFill>
                <a:srgbClr val="2E391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4F252500-1113-469B-98E8-E8156F6C1034}"/>
                </a:ext>
              </a:extLst>
            </p:cNvPr>
            <p:cNvSpPr/>
            <p:nvPr/>
          </p:nvSpPr>
          <p:spPr>
            <a:xfrm>
              <a:off x="1427701" y="1844824"/>
              <a:ext cx="361598" cy="391208"/>
            </a:xfrm>
            <a:custGeom>
              <a:avLst/>
              <a:gdLst>
                <a:gd name="connsiteX0" fmla="*/ 648017 w 1185444"/>
                <a:gd name="connsiteY0" fmla="*/ 1257620 h 1282516"/>
                <a:gd name="connsiteX1" fmla="*/ 397294 w 1185444"/>
                <a:gd name="connsiteY1" fmla="*/ 1257620 h 1282516"/>
                <a:gd name="connsiteX2" fmla="*/ 117075 w 1185444"/>
                <a:gd name="connsiteY2" fmla="*/ 1051142 h 1282516"/>
                <a:gd name="connsiteX3" fmla="*/ 13836 w 1185444"/>
                <a:gd name="connsiteY3" fmla="*/ 534949 h 1282516"/>
                <a:gd name="connsiteX4" fmla="*/ 28585 w 1185444"/>
                <a:gd name="connsiteY4" fmla="*/ 180987 h 1282516"/>
                <a:gd name="connsiteX5" fmla="*/ 264559 w 1185444"/>
                <a:gd name="connsiteY5" fmla="*/ 682433 h 1282516"/>
                <a:gd name="connsiteX6" fmla="*/ 530030 w 1185444"/>
                <a:gd name="connsiteY6" fmla="*/ 947903 h 1282516"/>
                <a:gd name="connsiteX7" fmla="*/ 205565 w 1185444"/>
                <a:gd name="connsiteY7" fmla="*/ 623439 h 1282516"/>
                <a:gd name="connsiteX8" fmla="*/ 235062 w 1185444"/>
                <a:gd name="connsiteY8" fmla="*/ 107245 h 1282516"/>
                <a:gd name="connsiteX9" fmla="*/ 485785 w 1185444"/>
                <a:gd name="connsiteY9" fmla="*/ 667684 h 1282516"/>
                <a:gd name="connsiteX10" fmla="*/ 589023 w 1185444"/>
                <a:gd name="connsiteY10" fmla="*/ 918407 h 1282516"/>
                <a:gd name="connsiteX11" fmla="*/ 353049 w 1185444"/>
                <a:gd name="connsiteY11" fmla="*/ 298974 h 1282516"/>
                <a:gd name="connsiteX12" fmla="*/ 530030 w 1185444"/>
                <a:gd name="connsiteY12" fmla="*/ 63000 h 1282516"/>
                <a:gd name="connsiteX13" fmla="*/ 618520 w 1185444"/>
                <a:gd name="connsiteY13" fmla="*/ 977400 h 1282516"/>
                <a:gd name="connsiteX14" fmla="*/ 574275 w 1185444"/>
                <a:gd name="connsiteY14" fmla="*/ 92497 h 1282516"/>
                <a:gd name="connsiteX15" fmla="*/ 780752 w 1185444"/>
                <a:gd name="connsiteY15" fmla="*/ 121994 h 1282516"/>
                <a:gd name="connsiteX16" fmla="*/ 648017 w 1185444"/>
                <a:gd name="connsiteY16" fmla="*/ 933155 h 1282516"/>
                <a:gd name="connsiteX17" fmla="*/ 839746 w 1185444"/>
                <a:gd name="connsiteY17" fmla="*/ 63000 h 1282516"/>
                <a:gd name="connsiteX18" fmla="*/ 957733 w 1185444"/>
                <a:gd name="connsiteY18" fmla="*/ 136742 h 1282516"/>
                <a:gd name="connsiteX19" fmla="*/ 987230 w 1185444"/>
                <a:gd name="connsiteY19" fmla="*/ 387465 h 1282516"/>
                <a:gd name="connsiteX20" fmla="*/ 692262 w 1185444"/>
                <a:gd name="connsiteY20" fmla="*/ 947903 h 1282516"/>
                <a:gd name="connsiteX21" fmla="*/ 1060972 w 1185444"/>
                <a:gd name="connsiteY21" fmla="*/ 225233 h 1282516"/>
                <a:gd name="connsiteX22" fmla="*/ 1149462 w 1185444"/>
                <a:gd name="connsiteY22" fmla="*/ 107245 h 1282516"/>
                <a:gd name="connsiteX23" fmla="*/ 1178959 w 1185444"/>
                <a:gd name="connsiteY23" fmla="*/ 328471 h 1282516"/>
                <a:gd name="connsiteX24" fmla="*/ 1031475 w 1185444"/>
                <a:gd name="connsiteY24" fmla="*/ 1065891 h 1282516"/>
                <a:gd name="connsiteX25" fmla="*/ 648017 w 1185444"/>
                <a:gd name="connsiteY25" fmla="*/ 1257620 h 12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85444" h="1282516">
                  <a:moveTo>
                    <a:pt x="648017" y="1257620"/>
                  </a:moveTo>
                  <a:cubicBezTo>
                    <a:pt x="542320" y="1289575"/>
                    <a:pt x="485784" y="1292033"/>
                    <a:pt x="397294" y="1257620"/>
                  </a:cubicBezTo>
                  <a:cubicBezTo>
                    <a:pt x="308804" y="1223207"/>
                    <a:pt x="180985" y="1171587"/>
                    <a:pt x="117075" y="1051142"/>
                  </a:cubicBezTo>
                  <a:cubicBezTo>
                    <a:pt x="53165" y="930697"/>
                    <a:pt x="28584" y="679975"/>
                    <a:pt x="13836" y="534949"/>
                  </a:cubicBezTo>
                  <a:cubicBezTo>
                    <a:pt x="-912" y="389923"/>
                    <a:pt x="-13202" y="156406"/>
                    <a:pt x="28585" y="180987"/>
                  </a:cubicBezTo>
                  <a:cubicBezTo>
                    <a:pt x="70372" y="205568"/>
                    <a:pt x="180985" y="554614"/>
                    <a:pt x="264559" y="682433"/>
                  </a:cubicBezTo>
                  <a:cubicBezTo>
                    <a:pt x="348133" y="810252"/>
                    <a:pt x="530030" y="947903"/>
                    <a:pt x="530030" y="947903"/>
                  </a:cubicBezTo>
                  <a:cubicBezTo>
                    <a:pt x="520198" y="938071"/>
                    <a:pt x="254726" y="763549"/>
                    <a:pt x="205565" y="623439"/>
                  </a:cubicBezTo>
                  <a:cubicBezTo>
                    <a:pt x="156404" y="483329"/>
                    <a:pt x="188359" y="99871"/>
                    <a:pt x="235062" y="107245"/>
                  </a:cubicBezTo>
                  <a:cubicBezTo>
                    <a:pt x="281765" y="114619"/>
                    <a:pt x="426792" y="532490"/>
                    <a:pt x="485785" y="667684"/>
                  </a:cubicBezTo>
                  <a:cubicBezTo>
                    <a:pt x="544778" y="802878"/>
                    <a:pt x="611146" y="979859"/>
                    <a:pt x="589023" y="918407"/>
                  </a:cubicBezTo>
                  <a:cubicBezTo>
                    <a:pt x="566900" y="856955"/>
                    <a:pt x="362881" y="441542"/>
                    <a:pt x="353049" y="298974"/>
                  </a:cubicBezTo>
                  <a:cubicBezTo>
                    <a:pt x="343217" y="156406"/>
                    <a:pt x="485785" y="-50071"/>
                    <a:pt x="530030" y="63000"/>
                  </a:cubicBezTo>
                  <a:cubicBezTo>
                    <a:pt x="574275" y="176071"/>
                    <a:pt x="611146" y="972484"/>
                    <a:pt x="618520" y="977400"/>
                  </a:cubicBezTo>
                  <a:cubicBezTo>
                    <a:pt x="625894" y="982316"/>
                    <a:pt x="547236" y="235065"/>
                    <a:pt x="574275" y="92497"/>
                  </a:cubicBezTo>
                  <a:cubicBezTo>
                    <a:pt x="601314" y="-50071"/>
                    <a:pt x="768462" y="-18116"/>
                    <a:pt x="780752" y="121994"/>
                  </a:cubicBezTo>
                  <a:cubicBezTo>
                    <a:pt x="793042" y="262104"/>
                    <a:pt x="638185" y="942987"/>
                    <a:pt x="648017" y="933155"/>
                  </a:cubicBezTo>
                  <a:cubicBezTo>
                    <a:pt x="657849" y="923323"/>
                    <a:pt x="788127" y="195736"/>
                    <a:pt x="839746" y="63000"/>
                  </a:cubicBezTo>
                  <a:cubicBezTo>
                    <a:pt x="891365" y="-69736"/>
                    <a:pt x="933152" y="82665"/>
                    <a:pt x="957733" y="136742"/>
                  </a:cubicBezTo>
                  <a:cubicBezTo>
                    <a:pt x="982314" y="190819"/>
                    <a:pt x="1031475" y="252271"/>
                    <a:pt x="987230" y="387465"/>
                  </a:cubicBezTo>
                  <a:cubicBezTo>
                    <a:pt x="942985" y="522658"/>
                    <a:pt x="679972" y="974942"/>
                    <a:pt x="692262" y="947903"/>
                  </a:cubicBezTo>
                  <a:cubicBezTo>
                    <a:pt x="704552" y="920864"/>
                    <a:pt x="984772" y="365343"/>
                    <a:pt x="1060972" y="225233"/>
                  </a:cubicBezTo>
                  <a:cubicBezTo>
                    <a:pt x="1137172" y="85123"/>
                    <a:pt x="1129798" y="90039"/>
                    <a:pt x="1149462" y="107245"/>
                  </a:cubicBezTo>
                  <a:cubicBezTo>
                    <a:pt x="1169127" y="124451"/>
                    <a:pt x="1198624" y="168697"/>
                    <a:pt x="1178959" y="328471"/>
                  </a:cubicBezTo>
                  <a:cubicBezTo>
                    <a:pt x="1159295" y="488245"/>
                    <a:pt x="1115049" y="911033"/>
                    <a:pt x="1031475" y="1065891"/>
                  </a:cubicBezTo>
                  <a:cubicBezTo>
                    <a:pt x="947901" y="1220749"/>
                    <a:pt x="753714" y="1225665"/>
                    <a:pt x="648017" y="1257620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xmlns="" id="{ACC69A90-2E9E-4D70-883C-E33DC002023A}"/>
                </a:ext>
              </a:extLst>
            </p:cNvPr>
            <p:cNvSpPr/>
            <p:nvPr/>
          </p:nvSpPr>
          <p:spPr>
            <a:xfrm rot="10513855" flipH="1">
              <a:off x="1295765" y="1962069"/>
              <a:ext cx="131084" cy="874643"/>
            </a:xfrm>
            <a:custGeom>
              <a:avLst/>
              <a:gdLst>
                <a:gd name="connsiteX0" fmla="*/ 19974 w 135412"/>
                <a:gd name="connsiteY0" fmla="*/ 874643 h 874643"/>
                <a:gd name="connsiteX1" fmla="*/ 96 w 135412"/>
                <a:gd name="connsiteY1" fmla="*/ 703690 h 874643"/>
                <a:gd name="connsiteX2" fmla="*/ 19974 w 135412"/>
                <a:gd name="connsiteY2" fmla="*/ 612250 h 874643"/>
                <a:gd name="connsiteX3" fmla="*/ 135268 w 135412"/>
                <a:gd name="connsiteY3" fmla="*/ 504908 h 874643"/>
                <a:gd name="connsiteX4" fmla="*/ 43828 w 135412"/>
                <a:gd name="connsiteY4" fmla="*/ 131197 h 874643"/>
                <a:gd name="connsiteX5" fmla="*/ 39852 w 135412"/>
                <a:gd name="connsiteY5" fmla="*/ 0 h 874643"/>
                <a:gd name="connsiteX6" fmla="*/ 39852 w 135412"/>
                <a:gd name="connsiteY6" fmla="*/ 0 h 87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12" h="874643">
                  <a:moveTo>
                    <a:pt x="19974" y="874643"/>
                  </a:moveTo>
                  <a:cubicBezTo>
                    <a:pt x="10035" y="811032"/>
                    <a:pt x="96" y="747422"/>
                    <a:pt x="96" y="703690"/>
                  </a:cubicBezTo>
                  <a:cubicBezTo>
                    <a:pt x="96" y="659958"/>
                    <a:pt x="-2555" y="645380"/>
                    <a:pt x="19974" y="612250"/>
                  </a:cubicBezTo>
                  <a:cubicBezTo>
                    <a:pt x="42503" y="579120"/>
                    <a:pt x="131292" y="585083"/>
                    <a:pt x="135268" y="504908"/>
                  </a:cubicBezTo>
                  <a:cubicBezTo>
                    <a:pt x="139244" y="424733"/>
                    <a:pt x="59731" y="215348"/>
                    <a:pt x="43828" y="131197"/>
                  </a:cubicBezTo>
                  <a:cubicBezTo>
                    <a:pt x="27925" y="47046"/>
                    <a:pt x="39852" y="0"/>
                    <a:pt x="39852" y="0"/>
                  </a:cubicBezTo>
                  <a:lnTo>
                    <a:pt x="39852" y="0"/>
                  </a:lnTo>
                </a:path>
              </a:pathLst>
            </a:custGeom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3923B3-4C5F-4D50-BC8E-074582779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24944"/>
            <a:ext cx="2160000" cy="13696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2838AC4-45B0-47E4-BF81-1CC443078C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8224" y="4437112"/>
            <a:ext cx="2160000" cy="15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2424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11473</TotalTime>
  <Words>1474</Words>
  <Application>Microsoft Office PowerPoint</Application>
  <PresentationFormat>On-screen Show (4:3)</PresentationFormat>
  <Paragraphs>303</Paragraphs>
  <Slides>27</Slides>
  <Notes>27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DomCasual BT</vt:lpstr>
      <vt:lpstr>Times New Roman</vt:lpstr>
      <vt:lpstr>Wingdings</vt:lpstr>
      <vt:lpstr>Wingdings 3</vt:lpstr>
      <vt:lpstr>Slice</vt:lpstr>
      <vt:lpstr>PowerPoint Presentation</vt:lpstr>
      <vt:lpstr>The company</vt:lpstr>
      <vt:lpstr>PowerPoint Presentation</vt:lpstr>
      <vt:lpstr>PowerPoint Presentation</vt:lpstr>
      <vt:lpstr>Hardware FEATURES</vt:lpstr>
      <vt:lpstr>Hardware FEATURES</vt:lpstr>
      <vt:lpstr>sensors compatibility</vt:lpstr>
      <vt:lpstr>industry compatibility</vt:lpstr>
      <vt:lpstr>hardware debug tools </vt:lpstr>
      <vt:lpstr>open source</vt:lpstr>
      <vt:lpstr>VCS-1 Development tools </vt:lpstr>
      <vt:lpstr>programming tools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VCS-1 Endorsement  </vt:lpstr>
      <vt:lpstr>VCS-1 Endorsement  </vt:lpstr>
      <vt:lpstr>Summary </vt:lpstr>
      <vt:lpstr>WHAT’s next ?</vt:lpstr>
      <vt:lpstr>WHAT’s next ?</vt:lpstr>
      <vt:lpstr>WHAT’s next ?</vt:lpstr>
      <vt:lpstr>PowerPoint Presentation</vt:lpstr>
    </vt:vector>
  </TitlesOfParts>
  <Company>Sundance Multiprocessor Technology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Sundance VCS-1 for Precision Agriculture_0919</dc:title>
  <dc:subject>Marketing and Sales</dc:subject>
  <dc:creator>Flemming Christensen;Chris Hamblin</dc:creator>
  <cp:keywords>PCIe/104 Express;SMT100;SMT105;SMT1024;VCS;Zynq UltraScale+ MPSoC</cp:keywords>
  <cp:lastModifiedBy>Ben Lovell</cp:lastModifiedBy>
  <cp:revision>1020</cp:revision>
  <cp:lastPrinted>2019-07-30T15:21:49Z</cp:lastPrinted>
  <dcterms:created xsi:type="dcterms:W3CDTF">2008-07-14T18:03:08Z</dcterms:created>
  <dcterms:modified xsi:type="dcterms:W3CDTF">2019-09-23T11:12:31Z</dcterms:modified>
</cp:coreProperties>
</file>